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Default Extension="wdp" ContentType="image/vnd.ms-photo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82" r:id="rId6"/>
    <p:sldId id="276" r:id="rId7"/>
    <p:sldId id="279" r:id="rId8"/>
    <p:sldId id="284" r:id="rId9"/>
    <p:sldId id="286" r:id="rId10"/>
    <p:sldId id="280" r:id="rId11"/>
    <p:sldId id="285" r:id="rId12"/>
    <p:sldId id="288" r:id="rId13"/>
    <p:sldId id="289" r:id="rId14"/>
    <p:sldId id="287" r:id="rId15"/>
    <p:sldId id="291" r:id="rId16"/>
    <p:sldId id="294" r:id="rId17"/>
    <p:sldId id="298" r:id="rId18"/>
    <p:sldId id="299" r:id="rId19"/>
    <p:sldId id="297" r:id="rId20"/>
    <p:sldId id="300" r:id="rId21"/>
    <p:sldId id="268" r:id="rId22"/>
    <p:sldId id="267" r:id="rId23"/>
    <p:sldId id="295" r:id="rId24"/>
    <p:sldId id="290" r:id="rId25"/>
    <p:sldId id="262" r:id="rId26"/>
  </p:sldIdLst>
  <p:sldSz cx="9144000" cy="6858000" type="screen4x3"/>
  <p:notesSz cx="6858000" cy="9144000"/>
  <p:embeddedFontLst>
    <p:embeddedFont>
      <p:font typeface="Shruti" charset="0"/>
      <p:regular r:id="rId28"/>
      <p:bold r:id="rId29"/>
    </p:embeddedFont>
    <p:embeddedFont>
      <p:font typeface="나눔스퀘어라운드 Regular" charset="-127"/>
      <p:regular r:id="rId30"/>
    </p:embeddedFont>
    <p:embeddedFont>
      <p:font typeface="나눔명조" charset="-127"/>
      <p:regular r:id="rId31"/>
      <p:bold r:id="rId32"/>
    </p:embeddedFont>
    <p:embeddedFont>
      <p:font typeface="맑은 고딕" pitchFamily="50" charset="-127"/>
      <p:regular r:id="rId33"/>
      <p:bold r:id="rId34"/>
    </p:embeddedFont>
    <p:embeddedFont>
      <p:font typeface="HY궁서" pitchFamily="18" charset="-127"/>
      <p:regular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92" autoAdjust="0"/>
    <p:restoredTop sz="74112" autoAdjust="0"/>
  </p:normalViewPr>
  <p:slideViewPr>
    <p:cSldViewPr>
      <p:cViewPr>
        <p:scale>
          <a:sx n="66" d="100"/>
          <a:sy n="66" d="100"/>
        </p:scale>
        <p:origin x="-792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9ED1C5-54AA-4D85-91DC-24460C60EEDA}" type="datetimeFigureOut">
              <a:rPr lang="ko-KR" altLang="en-US" smtClean="0"/>
              <a:pPr/>
              <a:t>2018-06-04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C45AB-7BDD-4125-99C3-0AA79FE59E5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deneb21.tistory.com/399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저희는 </a:t>
            </a:r>
            <a:r>
              <a:rPr lang="en-US" altLang="ko-KR" dirty="0" err="1" smtClean="0"/>
              <a:t>Wifi</a:t>
            </a:r>
            <a:r>
              <a:rPr lang="ko-KR" altLang="en-US" dirty="0" err="1" smtClean="0"/>
              <a:t>를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연결해 날씨 </a:t>
            </a:r>
            <a:r>
              <a:rPr lang="ko-KR" altLang="en-US" dirty="0" smtClean="0"/>
              <a:t>정보 </a:t>
            </a:r>
            <a:r>
              <a:rPr lang="ko-KR" altLang="en-US" dirty="0" smtClean="0"/>
              <a:t>데이터를 </a:t>
            </a:r>
            <a:r>
              <a:rPr lang="ko-KR" altLang="en-US" dirty="0" smtClean="0"/>
              <a:t>가져왔습니다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가져온 데이터에 따라 가습기</a:t>
            </a:r>
            <a:r>
              <a:rPr lang="en-US" altLang="ko-KR" dirty="0" smtClean="0"/>
              <a:t>,LED,</a:t>
            </a:r>
            <a:r>
              <a:rPr lang="ko-KR" altLang="en-US" dirty="0" smtClean="0"/>
              <a:t>펌프를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제어했습니다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그리고 현재는 장소 변경을 위한 </a:t>
            </a:r>
            <a:r>
              <a:rPr lang="en-US" altLang="ko-KR" dirty="0" smtClean="0"/>
              <a:t>APP</a:t>
            </a:r>
            <a:r>
              <a:rPr lang="ko-KR" altLang="en-US" dirty="0" smtClean="0"/>
              <a:t>을 구현하고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7C45AB-7BDD-4125-99C3-0AA79FE59E5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"&lt;temperature value ="</a:t>
            </a:r>
            <a:r>
              <a:rPr lang="ko-KR" altLang="en-US" dirty="0" smtClean="0"/>
              <a:t>라면 그 다음에 오는 온도값을 </a:t>
            </a:r>
            <a:endParaRPr lang="en-US" altLang="ko-KR" dirty="0" smtClean="0"/>
          </a:p>
          <a:p>
            <a:r>
              <a:rPr lang="en-US" altLang="ko-KR" dirty="0" err="1" smtClean="0"/>
              <a:t>Client.read</a:t>
            </a:r>
            <a:r>
              <a:rPr lang="en-US" altLang="ko-KR" dirty="0" smtClean="0"/>
              <a:t>()</a:t>
            </a:r>
            <a:r>
              <a:rPr lang="ko-KR" altLang="en-US" dirty="0" smtClean="0"/>
              <a:t>를 통해 </a:t>
            </a:r>
            <a:r>
              <a:rPr lang="ko-KR" altLang="en-US" dirty="0" err="1" smtClean="0"/>
              <a:t>한글자씩</a:t>
            </a:r>
            <a:r>
              <a:rPr lang="ko-KR" altLang="en-US" dirty="0" smtClean="0"/>
              <a:t> 저장합니다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그리고 </a:t>
            </a:r>
            <a:r>
              <a:rPr lang="en-US" altLang="ko-KR" dirty="0" smtClean="0"/>
              <a:t>min</a:t>
            </a:r>
            <a:r>
              <a:rPr lang="ko-KR" altLang="en-US" dirty="0" smtClean="0"/>
              <a:t>이 나오면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온도값이 끝나는 부분으로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조건문</a:t>
            </a:r>
            <a:r>
              <a:rPr lang="ko-KR" altLang="en-US" dirty="0" smtClean="0"/>
              <a:t> </a:t>
            </a:r>
            <a:r>
              <a:rPr lang="en-US" altLang="ko-KR" dirty="0" smtClean="0"/>
              <a:t>if(</a:t>
            </a:r>
            <a:r>
              <a:rPr lang="en-US" altLang="ko-KR" dirty="0" err="1" smtClean="0"/>
              <a:t>InChar</a:t>
            </a:r>
            <a:r>
              <a:rPr lang="en-US" altLang="ko-KR" dirty="0" smtClean="0"/>
              <a:t> != 'm') </a:t>
            </a:r>
            <a:r>
              <a:rPr lang="ko-KR" altLang="en-US" dirty="0" smtClean="0"/>
              <a:t>을 통해 </a:t>
            </a:r>
            <a:endParaRPr lang="en-US" altLang="ko-KR" dirty="0" smtClean="0"/>
          </a:p>
          <a:p>
            <a:r>
              <a:rPr lang="en-US" altLang="ko-KR" dirty="0" smtClean="0"/>
              <a:t>m</a:t>
            </a:r>
            <a:r>
              <a:rPr lang="ko-KR" altLang="en-US" dirty="0" smtClean="0"/>
              <a:t>이 오면 시리얼모니터로 온도값을 출력합니다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-----------------------</a:t>
            </a:r>
          </a:p>
          <a:p>
            <a:r>
              <a:rPr lang="ko-KR" altLang="en-US" dirty="0" smtClean="0"/>
              <a:t>서버에서 전송한 데이터가 존재하면 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밑 코드는 </a:t>
            </a:r>
            <a:r>
              <a:rPr lang="ko-KR" altLang="en-US" dirty="0" err="1" smtClean="0"/>
              <a:t>온도값을</a:t>
            </a:r>
            <a:r>
              <a:rPr lang="ko-KR" altLang="en-US" dirty="0" smtClean="0"/>
              <a:t> 출력하는 부분입니다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나머지 필요한 데이터도 이와 같이 </a:t>
            </a:r>
            <a:r>
              <a:rPr lang="ko-KR" altLang="en-US" dirty="0" err="1" smtClean="0"/>
              <a:t>파싱해봅니다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7C45AB-7BDD-4125-99C3-0AA79FE59E5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이렇게 온도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습도등</a:t>
            </a:r>
            <a:r>
              <a:rPr lang="ko-KR" altLang="en-US" dirty="0" smtClean="0"/>
              <a:t> 각각 필요한 나머지 데이터를 </a:t>
            </a:r>
            <a:r>
              <a:rPr lang="ko-KR" altLang="en-US" dirty="0" err="1" smtClean="0"/>
              <a:t>파싱해</a:t>
            </a:r>
            <a:r>
              <a:rPr lang="ko-KR" altLang="en-US" dirty="0" smtClean="0"/>
              <a:t> 올 수 있었습니다</a:t>
            </a:r>
            <a:r>
              <a:rPr lang="en-US" altLang="ko-KR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그런데 나중에 부품을 제어할 때 각각 조건을 따져서 설정해줘야 하는 번거로울 것 같아서 생각하다가</a:t>
            </a:r>
            <a:r>
              <a:rPr lang="en-US" altLang="ko-KR" dirty="0" smtClean="0"/>
              <a:t>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open </a:t>
            </a:r>
            <a:r>
              <a:rPr lang="en-US" altLang="ko-KR" dirty="0" smtClean="0"/>
              <a:t>weather </a:t>
            </a:r>
            <a:r>
              <a:rPr lang="en-US" altLang="ko-KR" dirty="0" smtClean="0"/>
              <a:t>map</a:t>
            </a:r>
            <a:r>
              <a:rPr lang="ko-KR" altLang="en-US" dirty="0" smtClean="0"/>
              <a:t>에서 날씨 </a:t>
            </a:r>
            <a:r>
              <a:rPr lang="ko-KR" altLang="en-US" dirty="0" smtClean="0"/>
              <a:t>상태에 </a:t>
            </a:r>
            <a:r>
              <a:rPr lang="ko-KR" altLang="en-US" dirty="0" smtClean="0"/>
              <a:t>따라 정해져있는 코드번호</a:t>
            </a:r>
            <a:r>
              <a:rPr lang="ko-KR" altLang="en-US" baseline="0" dirty="0" smtClean="0"/>
              <a:t>를 </a:t>
            </a:r>
            <a:r>
              <a:rPr lang="ko-KR" altLang="en-US" dirty="0" smtClean="0"/>
              <a:t>이용하면 좋을 것 같아 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코드번호만을 </a:t>
            </a:r>
            <a:r>
              <a:rPr lang="ko-KR" altLang="en-US" dirty="0" err="1" smtClean="0"/>
              <a:t>파싱했습니다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------------------------------------------------</a:t>
            </a:r>
            <a:endParaRPr lang="en-US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 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(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inChar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!= 'v') { //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다음 전송될 문자가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'v'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 아니라면 계속 날씨 데이터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코드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받는다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b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        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weatherString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+= 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inChar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  <a:b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      } </a:t>
            </a:r>
            <a:b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      else { //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다음 전송된 문자가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'v'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라면 날씨 데이터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코드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출력한다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b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        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readingWeather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false;</a:t>
            </a:r>
          </a:p>
          <a:p>
            <a:endParaRPr lang="en-US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7C45AB-7BDD-4125-99C3-0AA79FE59E59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날씨 </a:t>
            </a:r>
            <a:r>
              <a:rPr lang="ko-KR" altLang="en-US" dirty="0" smtClean="0"/>
              <a:t>코드 번호 </a:t>
            </a:r>
            <a:r>
              <a:rPr lang="ko-KR" altLang="en-US" dirty="0" smtClean="0"/>
              <a:t>목록을 참고해 받아온 날씨코드번호들을 아래와 같은 범주로 분류하여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부품들을 제어할 수 있어 편리해졌습니다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 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////////////////////////////////////////////////////////////</a:t>
            </a:r>
            <a:r>
              <a:rPr lang="ko-KR" altLang="en-US" dirty="0" smtClean="0"/>
              <a:t> 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맑음 </a:t>
            </a:r>
          </a:p>
          <a:p>
            <a:r>
              <a:rPr lang="ko-KR" altLang="en-US" dirty="0" smtClean="0"/>
              <a:t> 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흐림 </a:t>
            </a:r>
          </a:p>
          <a:p>
            <a:r>
              <a:rPr lang="ko-KR" altLang="en-US" dirty="0" smtClean="0"/>
              <a:t> 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눈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우박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7C45AB-7BDD-4125-99C3-0AA79FE59E59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마지막으로 </a:t>
            </a:r>
            <a:r>
              <a:rPr lang="ko-KR" altLang="en-US" dirty="0" smtClean="0"/>
              <a:t>서버에서 전송된 </a:t>
            </a:r>
            <a:r>
              <a:rPr lang="ko-KR" altLang="en-US" dirty="0" smtClean="0"/>
              <a:t>문자열이 </a:t>
            </a:r>
            <a:r>
              <a:rPr lang="en-US" altLang="ko-KR" dirty="0" smtClean="0"/>
              <a:t>&lt;/current&gt;</a:t>
            </a:r>
            <a:r>
              <a:rPr lang="ko-KR" altLang="en-US" dirty="0" smtClean="0"/>
              <a:t>라면 </a:t>
            </a:r>
            <a:endParaRPr lang="en-US" altLang="ko-KR" dirty="0" smtClean="0"/>
          </a:p>
          <a:p>
            <a:r>
              <a:rPr lang="ko-KR" altLang="en-US" dirty="0" smtClean="0"/>
              <a:t>전송된 데이터의 끝부분으로 전송을 끊고 다시 재전송 받을 준비를 합니다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그리고 </a:t>
            </a:r>
            <a:r>
              <a:rPr lang="en-US" altLang="ko-KR" dirty="0" err="1" smtClean="0"/>
              <a:t>httpRequest</a:t>
            </a:r>
            <a:r>
              <a:rPr lang="ko-KR" altLang="en-US" dirty="0" smtClean="0"/>
              <a:t>를 호출해 다시 </a:t>
            </a:r>
            <a:r>
              <a:rPr lang="ko-KR" altLang="en-US" dirty="0" err="1" smtClean="0"/>
              <a:t>재연결을</a:t>
            </a:r>
            <a:r>
              <a:rPr lang="ko-KR" altLang="en-US" dirty="0" smtClean="0"/>
              <a:t> </a:t>
            </a:r>
            <a:r>
              <a:rPr lang="ko-KR" altLang="en-US" dirty="0" smtClean="0"/>
              <a:t>함으로써 날씨데이터를 </a:t>
            </a:r>
            <a:r>
              <a:rPr lang="ko-KR" altLang="en-US" dirty="0" smtClean="0"/>
              <a:t>다시 받게 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----------------------</a:t>
            </a:r>
          </a:p>
          <a:p>
            <a:r>
              <a:rPr lang="ko-KR" altLang="en-US" dirty="0" smtClean="0"/>
              <a:t>여기서 </a:t>
            </a:r>
            <a:r>
              <a:rPr lang="en-US" altLang="ko-KR" dirty="0" smtClean="0"/>
              <a:t>10</a:t>
            </a:r>
            <a:r>
              <a:rPr lang="ko-KR" altLang="en-US" dirty="0" err="1" smtClean="0"/>
              <a:t>초뒤에</a:t>
            </a:r>
            <a:r>
              <a:rPr lang="ko-KR" altLang="en-US" dirty="0" smtClean="0"/>
              <a:t> 클라이언트는 서버와 연결이 끊기고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7C45AB-7BDD-4125-99C3-0AA79FE59E59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결과를 보시면 가져온 날씨코드번호가 해당되는 범주의 상태가 출력이 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7C45AB-7BDD-4125-99C3-0AA79FE59E5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이제 부품을 사용하는 과정입니다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NEOpiscel</a:t>
            </a:r>
            <a:r>
              <a:rPr lang="ko-KR" altLang="en-US" dirty="0" smtClean="0"/>
              <a:t>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를 사용하기 위해 위와 같이 설정 해주고</a:t>
            </a:r>
            <a:endParaRPr lang="en-US" altLang="ko-KR" dirty="0" smtClean="0"/>
          </a:p>
          <a:p>
            <a:r>
              <a:rPr lang="ko-KR" altLang="en-US" baseline="0" dirty="0" smtClean="0"/>
              <a:t>날씨 상태에 따라 사용할 </a:t>
            </a:r>
            <a:r>
              <a:rPr lang="en-US" altLang="ko-KR" baseline="0" dirty="0" err="1" smtClean="0"/>
              <a:t>Light_Rainy_LED</a:t>
            </a:r>
            <a:r>
              <a:rPr lang="ko-KR" altLang="en-US" baseline="0" dirty="0" smtClean="0"/>
              <a:t>등의 </a:t>
            </a:r>
            <a:r>
              <a:rPr lang="ko-KR" altLang="en-US" baseline="0" dirty="0" err="1" smtClean="0"/>
              <a:t>메소드를</a:t>
            </a:r>
            <a:r>
              <a:rPr lang="ko-KR" altLang="en-US" baseline="0" dirty="0" smtClean="0"/>
              <a:t> 만들어 해당 </a:t>
            </a:r>
            <a:r>
              <a:rPr lang="ko-KR" altLang="en-US" dirty="0" smtClean="0"/>
              <a:t>범주에서 호출합니다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7C45AB-7BDD-4125-99C3-0AA79FE59E5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맑은날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눈오는날</a:t>
            </a:r>
            <a:r>
              <a:rPr lang="ko-KR" altLang="en-US" dirty="0" smtClean="0"/>
              <a:t> 등의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제어 </a:t>
            </a:r>
            <a:r>
              <a:rPr lang="ko-KR" altLang="en-US" dirty="0" err="1" smtClean="0"/>
              <a:t>메소드들</a:t>
            </a:r>
            <a:r>
              <a:rPr lang="ko-KR" altLang="en-US" dirty="0" smtClean="0"/>
              <a:t> 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7C45AB-7BDD-4125-99C3-0AA79FE59E59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펌프는 릴레이를 제어해 간단하게 제어했습니다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7C45AB-7BDD-4125-99C3-0AA79FE59E59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가습기는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버튼식</a:t>
            </a:r>
            <a:r>
              <a:rPr lang="ko-KR" altLang="en-US" baseline="0" dirty="0" smtClean="0"/>
              <a:t> 스위치가 있어서 </a:t>
            </a: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B</a:t>
            </a:r>
            <a:r>
              <a:rPr lang="ko-KR" altLang="en-US" baseline="0" dirty="0" smtClean="0"/>
              <a:t>라는 변수를 만들어 지금 현재 상태인 </a:t>
            </a:r>
            <a:r>
              <a:rPr lang="en-US" altLang="ko-KR" baseline="0" dirty="0" smtClean="0"/>
              <a:t>state</a:t>
            </a:r>
            <a:r>
              <a:rPr lang="ko-KR" altLang="en-US" baseline="0" dirty="0" smtClean="0"/>
              <a:t>와 다를 경우에만 가습기의 상태를 반전시켜줍니다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위의 코드는 가습기의 스위치를</a:t>
            </a:r>
            <a:r>
              <a:rPr lang="ko-KR" altLang="en-US" baseline="0" dirty="0" smtClean="0"/>
              <a:t> 여러 방법으로 제어해보고 나온 </a:t>
            </a:r>
            <a:r>
              <a:rPr lang="ko-KR" altLang="en-US" baseline="0" dirty="0" err="1" smtClean="0"/>
              <a:t>경험적결과를</a:t>
            </a:r>
            <a:r>
              <a:rPr lang="ko-KR" altLang="en-US" baseline="0" dirty="0" smtClean="0"/>
              <a:t> 바탕으로 작성했습니다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7C45AB-7BDD-4125-99C3-0AA79FE59E59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완성품 </a:t>
            </a:r>
            <a:r>
              <a:rPr lang="ko-KR" altLang="en-US" dirty="0" err="1" smtClean="0"/>
              <a:t>시물레이션</a:t>
            </a:r>
            <a:r>
              <a:rPr lang="ko-KR" altLang="en-US" dirty="0" smtClean="0"/>
              <a:t> 모습입니다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맑은날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비오는날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구름낀</a:t>
            </a:r>
            <a:r>
              <a:rPr lang="ko-KR" altLang="en-US" dirty="0" smtClean="0"/>
              <a:t> 날 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7C45AB-7BDD-4125-99C3-0AA79FE59E59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ESP8266 </a:t>
            </a:r>
            <a:r>
              <a:rPr lang="ko-KR" altLang="en-US" b="1" dirty="0" err="1" smtClean="0"/>
              <a:t>와이파이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쉴드</a:t>
            </a:r>
            <a:r>
              <a:rPr lang="ko-KR" altLang="en-US" b="1" dirty="0" smtClean="0"/>
              <a:t> 무선 </a:t>
            </a:r>
            <a:r>
              <a:rPr lang="ko-KR" altLang="en-US" b="1" dirty="0" err="1" smtClean="0"/>
              <a:t>랜</a:t>
            </a:r>
            <a:r>
              <a:rPr lang="ko-KR" altLang="en-US" b="1" dirty="0" smtClean="0"/>
              <a:t> 확장보드 </a:t>
            </a:r>
            <a:r>
              <a:rPr lang="ko-KR" altLang="en-US" b="0" dirty="0" err="1" smtClean="0"/>
              <a:t>를</a:t>
            </a:r>
            <a:r>
              <a:rPr lang="ko-KR" altLang="en-US" b="0" dirty="0" smtClean="0"/>
              <a:t> </a:t>
            </a:r>
            <a:r>
              <a:rPr lang="ko-KR" altLang="en-US" b="0" dirty="0" smtClean="0"/>
              <a:t>구매해서 사용하려 했지만</a:t>
            </a:r>
            <a:r>
              <a:rPr lang="en-US" altLang="ko-KR" b="1" baseline="0" dirty="0" smtClean="0"/>
              <a:t> </a:t>
            </a:r>
            <a:r>
              <a:rPr lang="ko-KR" altLang="en-US" dirty="0" smtClean="0"/>
              <a:t>개발이 </a:t>
            </a:r>
            <a:r>
              <a:rPr lang="ko-KR" altLang="en-US" dirty="0" smtClean="0"/>
              <a:t>너무 </a:t>
            </a:r>
            <a:r>
              <a:rPr lang="ko-KR" altLang="en-US" dirty="0" smtClean="0"/>
              <a:t>불안정해서</a:t>
            </a:r>
            <a:endParaRPr lang="en-US" altLang="ko-KR" b="1" dirty="0" smtClean="0"/>
          </a:p>
          <a:p>
            <a:r>
              <a:rPr lang="ko-KR" altLang="en-US" b="1" dirty="0" smtClean="0"/>
              <a:t>교수님이 주신 </a:t>
            </a:r>
            <a:r>
              <a:rPr lang="en-US" altLang="ko-KR" b="1" dirty="0" err="1" smtClean="0"/>
              <a:t>NodeMCU</a:t>
            </a:r>
            <a:r>
              <a:rPr lang="ko-KR" altLang="en-US" b="1" dirty="0" smtClean="0"/>
              <a:t>  </a:t>
            </a:r>
            <a:r>
              <a:rPr lang="ko-KR" altLang="en-US" sz="1200" dirty="0" err="1" smtClean="0"/>
              <a:t>아미카보드를</a:t>
            </a:r>
            <a:r>
              <a:rPr lang="ko-KR" altLang="en-US" sz="1200" dirty="0" smtClean="0"/>
              <a:t> </a:t>
            </a:r>
            <a:r>
              <a:rPr lang="ko-KR" altLang="en-US" sz="1200" dirty="0" smtClean="0"/>
              <a:t>사용했습니다</a:t>
            </a:r>
            <a:r>
              <a:rPr lang="en-US" altLang="ko-KR" sz="1200" dirty="0" smtClean="0"/>
              <a:t>. 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 smtClean="0"/>
              <a:t>---------------</a:t>
            </a:r>
          </a:p>
          <a:p>
            <a:r>
              <a:rPr lang="en-US" altLang="ko-KR" dirty="0" err="1" smtClean="0"/>
              <a:t>NodeMCU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펌웨어와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ESPlorer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이용한</a:t>
            </a:r>
            <a:endParaRPr lang="en-US" altLang="ko-KR" b="1" dirty="0" smtClean="0"/>
          </a:p>
          <a:p>
            <a:r>
              <a:rPr lang="ko-KR" altLang="en-US" b="0" dirty="0" smtClean="0"/>
              <a:t>매뉴얼을 참고해서 연결했지만 </a:t>
            </a:r>
            <a:r>
              <a:rPr lang="ko-KR" altLang="en-US" b="0" dirty="0" err="1" smtClean="0"/>
              <a:t>보드에러등</a:t>
            </a:r>
            <a:r>
              <a:rPr lang="ko-KR" altLang="en-US" b="0" dirty="0" smtClean="0"/>
              <a:t> 오류를 해결하지  못함</a:t>
            </a:r>
            <a:r>
              <a:rPr lang="en-US" altLang="ko-KR" b="0" dirty="0" smtClean="0"/>
              <a:t>. </a:t>
            </a:r>
          </a:p>
          <a:p>
            <a:r>
              <a:rPr lang="ko-KR" altLang="en-US" dirty="0" smtClean="0">
                <a:hlinkClick r:id="rId3"/>
              </a:rPr>
              <a:t>개발환경</a:t>
            </a:r>
            <a:r>
              <a:rPr lang="ko-KR" altLang="en-US" dirty="0" smtClean="0"/>
              <a:t>만 갖춘다면 꼭 위와 같은 보드가 아니더라도 </a:t>
            </a:r>
            <a:r>
              <a:rPr lang="en-US" altLang="ko-KR" dirty="0" smtClean="0"/>
              <a:t>ESP8266 </a:t>
            </a:r>
            <a:r>
              <a:rPr lang="ko-KR" altLang="en-US" dirty="0" smtClean="0"/>
              <a:t>칩을 사용한 어떠한 보드 모듈이라도 인터넷에 연결 할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다만 저의 경우는 </a:t>
            </a:r>
            <a:r>
              <a:rPr lang="en-US" altLang="ko-KR" dirty="0" smtClean="0"/>
              <a:t>ESP-01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USB UART </a:t>
            </a:r>
            <a:r>
              <a:rPr lang="ko-KR" altLang="en-US" dirty="0" smtClean="0"/>
              <a:t>로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이는 </a:t>
            </a:r>
            <a:r>
              <a:rPr lang="ko-KR" altLang="en-US" dirty="0" smtClean="0"/>
              <a:t>아두이노 </a:t>
            </a:r>
            <a:r>
              <a:rPr lang="ko-KR" altLang="en-US" dirty="0" err="1" smtClean="0"/>
              <a:t>나노처럼</a:t>
            </a:r>
            <a:r>
              <a:rPr lang="ko-KR" altLang="en-US" dirty="0" smtClean="0"/>
              <a:t> </a:t>
            </a:r>
            <a:r>
              <a:rPr lang="en-US" altLang="ko-KR" dirty="0" smtClean="0"/>
              <a:t>USB </a:t>
            </a:r>
            <a:r>
              <a:rPr lang="ko-KR" altLang="en-US" dirty="0" smtClean="0"/>
              <a:t>연결만으로 개발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테스트가 가능해서 사용하기 무척 편리해서 </a:t>
            </a:r>
            <a:r>
              <a:rPr lang="en-US" altLang="ko-KR" dirty="0" smtClean="0"/>
              <a:t>.</a:t>
            </a:r>
          </a:p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7C45AB-7BDD-4125-99C3-0AA79FE59E5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앱을</a:t>
            </a:r>
            <a:r>
              <a:rPr lang="ko-KR" altLang="en-US" dirty="0" smtClean="0"/>
              <a:t> 구현하기 위해 우선 </a:t>
            </a:r>
            <a:r>
              <a:rPr lang="ko-KR" altLang="en-US" dirty="0" err="1" smtClean="0"/>
              <a:t>블루투스</a:t>
            </a:r>
            <a:r>
              <a:rPr lang="ko-KR" altLang="en-US" dirty="0" smtClean="0"/>
              <a:t> 연결을 시도해 보았고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7C45AB-7BDD-4125-99C3-0AA79FE59E59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스튜디오 사용해서 만들고 있습니다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7C45AB-7BDD-4125-99C3-0AA79FE59E59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지금은 </a:t>
            </a:r>
            <a:r>
              <a:rPr lang="ko-KR" altLang="en-US" dirty="0" err="1" smtClean="0"/>
              <a:t>앱에서</a:t>
            </a:r>
            <a:r>
              <a:rPr lang="ko-KR" altLang="en-US" dirty="0" smtClean="0"/>
              <a:t> 장소를 입력하면 해당 위치가 지도에 표시되고 위도와 </a:t>
            </a:r>
            <a:r>
              <a:rPr lang="ko-KR" altLang="en-US" dirty="0" err="1" smtClean="0"/>
              <a:t>경도값이</a:t>
            </a:r>
            <a:r>
              <a:rPr lang="ko-KR" altLang="en-US" dirty="0" smtClean="0"/>
              <a:t> 나타납니다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위도와 </a:t>
            </a:r>
            <a:r>
              <a:rPr lang="ko-KR" altLang="en-US" dirty="0" err="1" smtClean="0"/>
              <a:t>경도값을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블루투스를</a:t>
            </a:r>
            <a:r>
              <a:rPr lang="ko-KR" altLang="en-US" dirty="0" smtClean="0"/>
              <a:t> 통해 </a:t>
            </a:r>
            <a:r>
              <a:rPr lang="en-US" altLang="ko-KR" dirty="0" err="1" smtClean="0"/>
              <a:t>nodeMCU</a:t>
            </a:r>
            <a:r>
              <a:rPr lang="ko-KR" altLang="en-US" dirty="0" smtClean="0"/>
              <a:t>보드에 전달하려고 하고 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그래서 입력한 장소의 날씨를 나타내 수 있게 할 계획입니다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완성되면 그때 코드 설명 자세히  드리겠습니다</a:t>
            </a:r>
            <a:r>
              <a:rPr lang="en-US" altLang="ko-KR" dirty="0" smtClean="0"/>
              <a:t>.</a:t>
            </a: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7C45AB-7BDD-4125-99C3-0AA79FE59E59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7C45AB-7BDD-4125-99C3-0AA79FE59E59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200" b="1" dirty="0" err="1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NodeMCU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1200" b="1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보드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를</a:t>
            </a:r>
            <a:r>
              <a:rPr lang="ko-KR" altLang="en-US" sz="1200" b="1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사용하기 위해</a:t>
            </a:r>
            <a:endParaRPr lang="en-US" altLang="ko-KR" dirty="0" smtClean="0"/>
          </a:p>
          <a:p>
            <a:r>
              <a:rPr lang="ko-KR" altLang="en-US" dirty="0" smtClean="0"/>
              <a:t>환경설정에서 이와 같이 입력해 주고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보드매니저에서 </a:t>
            </a:r>
            <a:r>
              <a:rPr lang="en-US" altLang="ko-KR" dirty="0" smtClean="0"/>
              <a:t>esp8266</a:t>
            </a:r>
            <a:r>
              <a:rPr lang="ko-KR" altLang="en-US" dirty="0" smtClean="0"/>
              <a:t>보드를 </a:t>
            </a:r>
            <a:r>
              <a:rPr lang="ko-KR" altLang="en-US" dirty="0" smtClean="0"/>
              <a:t>설치합니다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실행할 때는 </a:t>
            </a:r>
            <a:r>
              <a:rPr lang="en-US" altLang="ko-KR" dirty="0" err="1" smtClean="0"/>
              <a:t>NodeMCU</a:t>
            </a:r>
            <a:r>
              <a:rPr lang="en-US" altLang="ko-KR" dirty="0" smtClean="0"/>
              <a:t> 1.0 </a:t>
            </a:r>
            <a:r>
              <a:rPr lang="ko-KR" altLang="en-US" dirty="0" smtClean="0"/>
              <a:t>보드를 선택해 줍니다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7C45AB-7BDD-4125-99C3-0AA79FE59E5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1. </a:t>
            </a:r>
            <a:r>
              <a:rPr lang="ko-KR" altLang="en-US" sz="1200" dirty="0" smtClean="0"/>
              <a:t>코드는</a:t>
            </a:r>
            <a:r>
              <a:rPr lang="en-US" altLang="ko-KR" sz="1200" baseline="0" dirty="0" smtClean="0"/>
              <a:t> </a:t>
            </a:r>
            <a:r>
              <a:rPr lang="ko-KR" altLang="en-US" sz="1200" dirty="0" smtClean="0"/>
              <a:t>컴파일을 </a:t>
            </a:r>
            <a:r>
              <a:rPr lang="ko-KR" altLang="en-US" sz="1200" dirty="0" smtClean="0"/>
              <a:t>위해 </a:t>
            </a:r>
            <a:r>
              <a:rPr lang="en-US" altLang="ko-KR" sz="1200" dirty="0" smtClean="0"/>
              <a:t>Esp8266 </a:t>
            </a:r>
            <a:r>
              <a:rPr lang="en-US" altLang="ko-KR" sz="1200" dirty="0" err="1" smtClean="0"/>
              <a:t>WiFi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라이브러리를 사용하고</a:t>
            </a:r>
            <a:endParaRPr lang="en-US" altLang="ko-KR" sz="120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2. </a:t>
            </a:r>
            <a:r>
              <a:rPr lang="ko-KR" altLang="en-US" dirty="0" smtClean="0"/>
              <a:t>사용할 </a:t>
            </a:r>
            <a:r>
              <a:rPr lang="ko-KR" altLang="en-US" sz="1200" dirty="0" err="1" smtClean="0"/>
              <a:t>와이파이</a:t>
            </a:r>
            <a:r>
              <a:rPr lang="ko-KR" altLang="en-US" sz="1200" dirty="0" smtClean="0"/>
              <a:t> 이름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보안키로 </a:t>
            </a:r>
            <a:r>
              <a:rPr lang="ko-KR" altLang="en-US" sz="1200" dirty="0" smtClean="0"/>
              <a:t>연결합니다</a:t>
            </a:r>
            <a:r>
              <a:rPr lang="en-US" altLang="ko-KR" sz="1200" dirty="0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3. </a:t>
            </a:r>
            <a:r>
              <a:rPr lang="ko-KR" altLang="en-US" sz="1200" dirty="0" smtClean="0"/>
              <a:t>연결이 성공하면 </a:t>
            </a:r>
            <a:r>
              <a:rPr lang="ko-KR" altLang="en-US" dirty="0" smtClean="0"/>
              <a:t>시리얼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모니터</a:t>
            </a:r>
            <a:r>
              <a:rPr lang="ko-KR" altLang="en-US" sz="1200" dirty="0" err="1" smtClean="0"/>
              <a:t>연결된</a:t>
            </a:r>
            <a:r>
              <a:rPr lang="ko-KR" altLang="en-US" sz="1200" dirty="0" smtClean="0"/>
              <a:t> 네트워크의 정보를 출력해 봅니다</a:t>
            </a:r>
            <a:r>
              <a:rPr lang="en-US" altLang="ko-KR" sz="1200" dirty="0" smtClean="0"/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7C45AB-7BDD-4125-99C3-0AA79FE59E5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OpenWeatherMap</a:t>
            </a:r>
            <a:r>
              <a:rPr lang="ko-KR" altLang="en-US" dirty="0" smtClean="0"/>
              <a:t>에서 날씨 정보를 받기 위해 키값을</a:t>
            </a:r>
            <a:r>
              <a:rPr lang="ko-KR" altLang="en-US" baseline="0" dirty="0" smtClean="0"/>
              <a:t> 준비하고</a:t>
            </a:r>
            <a:r>
              <a:rPr lang="en-US" altLang="ko-KR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7C45AB-7BDD-4125-99C3-0AA79FE59E5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앞에서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보았던 </a:t>
            </a:r>
            <a:r>
              <a:rPr lang="ko-KR" altLang="en-US" dirty="0" err="1" smtClean="0"/>
              <a:t>와이파이</a:t>
            </a:r>
            <a:r>
              <a:rPr lang="ko-KR" altLang="en-US" dirty="0" smtClean="0"/>
              <a:t> 연결소스에 </a:t>
            </a:r>
            <a:r>
              <a:rPr lang="ko-KR" altLang="en-US" dirty="0" err="1" smtClean="0"/>
              <a:t>키값과</a:t>
            </a:r>
            <a:r>
              <a:rPr lang="ko-KR" altLang="en-US" dirty="0" smtClean="0"/>
              <a:t> </a:t>
            </a:r>
            <a:r>
              <a:rPr lang="en-US" altLang="ko-KR" dirty="0" smtClean="0"/>
              <a:t>API</a:t>
            </a:r>
            <a:r>
              <a:rPr lang="ko-KR" altLang="en-US" baseline="0" dirty="0" smtClean="0"/>
              <a:t>주소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그외</a:t>
            </a:r>
            <a:r>
              <a:rPr lang="ko-KR" altLang="en-US" baseline="0" dirty="0" smtClean="0"/>
              <a:t> 필요한 변수들을 </a:t>
            </a:r>
            <a:r>
              <a:rPr lang="ko-KR" altLang="en-US" baseline="0" dirty="0" smtClean="0"/>
              <a:t>추가해주고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7C45AB-7BDD-4125-99C3-0AA79FE59E5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dirty="0" err="1" smtClean="0"/>
              <a:t>와이파이연결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성공시</a:t>
            </a:r>
            <a:r>
              <a:rPr lang="ko-KR" altLang="en-US" sz="1200" baseline="0" dirty="0" smtClean="0"/>
              <a:t> </a:t>
            </a:r>
            <a:r>
              <a:rPr lang="en-US" altLang="ko-KR" sz="1200" baseline="0" dirty="0" err="1" smtClean="0"/>
              <a:t>httpRequest</a:t>
            </a:r>
            <a:r>
              <a:rPr lang="ko-KR" altLang="en-US" sz="1200" baseline="0" dirty="0" smtClean="0"/>
              <a:t> </a:t>
            </a:r>
            <a:r>
              <a:rPr lang="ko-KR" altLang="en-US" sz="1200" baseline="0" dirty="0" err="1" smtClean="0"/>
              <a:t>메소드를</a:t>
            </a:r>
            <a:r>
              <a:rPr lang="ko-KR" altLang="en-US" sz="1200" baseline="0" dirty="0" smtClean="0"/>
              <a:t> 호출하여 </a:t>
            </a:r>
            <a:r>
              <a:rPr lang="en-US" altLang="ko-KR" sz="1200" baseline="0" dirty="0" err="1" smtClean="0"/>
              <a:t>openweathermap</a:t>
            </a:r>
            <a:r>
              <a:rPr lang="ko-KR" altLang="en-US" sz="1200" baseline="0" dirty="0" smtClean="0"/>
              <a:t>에 </a:t>
            </a:r>
            <a:r>
              <a:rPr lang="ko-KR" altLang="en-US" sz="1200" baseline="0" dirty="0" smtClean="0"/>
              <a:t>연결을 시도합니다</a:t>
            </a:r>
            <a:r>
              <a:rPr lang="en-US" altLang="ko-KR" sz="1200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7C45AB-7BDD-4125-99C3-0AA79FE59E5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연결에 성공하면 </a:t>
            </a:r>
            <a:r>
              <a:rPr lang="en-US" altLang="ko-KR" b="1" dirty="0" smtClean="0"/>
              <a:t>"GET /data/2.5/</a:t>
            </a:r>
            <a:r>
              <a:rPr lang="en-US" altLang="ko-KR" b="1" dirty="0" err="1" smtClean="0"/>
              <a:t>weather?q</a:t>
            </a:r>
            <a:r>
              <a:rPr lang="en-US" altLang="ko-KR" b="1" dirty="0" smtClean="0"/>
              <a:t>="+location+"&amp;mode=xml" </a:t>
            </a:r>
            <a:r>
              <a:rPr lang="ko-KR" altLang="en-US" b="1" dirty="0" smtClean="0"/>
              <a:t>위와 같은 </a:t>
            </a:r>
            <a:r>
              <a:rPr lang="ko-KR" altLang="en-US" dirty="0" smtClean="0"/>
              <a:t>명령어를 </a:t>
            </a:r>
            <a:r>
              <a:rPr lang="ko-KR" altLang="en-US" dirty="0" smtClean="0"/>
              <a:t>서버로 전송해</a:t>
            </a:r>
            <a:endParaRPr lang="en-US" altLang="ko-KR" dirty="0" smtClean="0"/>
          </a:p>
          <a:p>
            <a:r>
              <a:rPr lang="ko-KR" altLang="en-US" dirty="0" smtClean="0"/>
              <a:t>데이터를 요청합니다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이때</a:t>
            </a:r>
            <a:r>
              <a:rPr lang="en-US" altLang="ko-KR" baseline="0" dirty="0" smtClean="0"/>
              <a:t>, </a:t>
            </a:r>
            <a:r>
              <a:rPr lang="en-US" altLang="ko-KR" dirty="0" smtClean="0"/>
              <a:t>location</a:t>
            </a:r>
            <a:r>
              <a:rPr lang="ko-KR" altLang="en-US" dirty="0" smtClean="0"/>
              <a:t>값은 사용자가 지정할 수 있습니다</a:t>
            </a:r>
            <a:r>
              <a:rPr lang="en-US" altLang="ko-KR" dirty="0" smtClean="0"/>
              <a:t>.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------------------------</a:t>
            </a:r>
          </a:p>
          <a:p>
            <a:r>
              <a:rPr lang="en-US" altLang="ko-KR" dirty="0" err="1" smtClean="0"/>
              <a:t>httpRequest</a:t>
            </a:r>
            <a:r>
              <a:rPr lang="en-US" altLang="ko-KR" dirty="0" smtClean="0"/>
              <a:t>()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80</a:t>
            </a:r>
            <a:r>
              <a:rPr lang="ko-KR" altLang="en-US" dirty="0" smtClean="0"/>
              <a:t>번 포트를 통해 </a:t>
            </a:r>
            <a:endParaRPr lang="en-US" altLang="ko-KR" dirty="0" smtClean="0"/>
          </a:p>
          <a:p>
            <a:r>
              <a:rPr lang="en-US" altLang="ko-KR" dirty="0" err="1" smtClean="0"/>
              <a:t>hostIp</a:t>
            </a:r>
            <a:r>
              <a:rPr lang="en-US" altLang="ko-KR" dirty="0" smtClean="0"/>
              <a:t> - api.openweathermap.org</a:t>
            </a:r>
            <a:r>
              <a:rPr lang="ko-KR" altLang="en-US" dirty="0" smtClean="0"/>
              <a:t>에 연결을 시도하게 된다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7C45AB-7BDD-4125-99C3-0AA79FE59E5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가져올 데이터의 형태는 이렇습니다</a:t>
            </a:r>
            <a:r>
              <a:rPr lang="en-US" altLang="ko-KR" baseline="0" dirty="0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baseline="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이 형태</a:t>
            </a:r>
            <a:r>
              <a:rPr lang="ko-KR" altLang="en-US" sz="1200" b="1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에 맞게 </a:t>
            </a:r>
            <a:r>
              <a:rPr lang="ko-KR" altLang="en-US" sz="1200" b="1" baseline="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1200" b="1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날씨정보 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파싱합니다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  <a:r>
              <a:rPr lang="ko-KR" altLang="en-US" sz="1200" b="1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7C45AB-7BDD-4125-99C3-0AA79FE59E5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D080D-2044-48AE-9505-E8903DF4AC96}" type="datetimeFigureOut">
              <a:rPr lang="ko-KR" altLang="en-US" smtClean="0"/>
              <a:pPr/>
              <a:t>2018-06-04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203CA-BF35-4EA8-ACB2-800C7375AF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70137086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500">
        <p:push/>
      </p:transition>
    </mc:Choice>
    <mc:Fallback>
      <p:transition spd="slow">
        <p:push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D080D-2044-48AE-9505-E8903DF4AC96}" type="datetimeFigureOut">
              <a:rPr lang="ko-KR" altLang="en-US" smtClean="0"/>
              <a:pPr/>
              <a:t>2018-06-04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203CA-BF35-4EA8-ACB2-800C7375AF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0960233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500">
        <p:push/>
      </p:transition>
    </mc:Choice>
    <mc:Fallback>
      <p:transition spd="slow">
        <p:push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D080D-2044-48AE-9505-E8903DF4AC96}" type="datetimeFigureOut">
              <a:rPr lang="ko-KR" altLang="en-US" smtClean="0"/>
              <a:pPr/>
              <a:t>2018-06-04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203CA-BF35-4EA8-ACB2-800C7375AF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032084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500">
        <p:push/>
      </p:transition>
    </mc:Choice>
    <mc:Fallback>
      <p:transition spd="slow">
        <p:push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D080D-2044-48AE-9505-E8903DF4AC96}" type="datetimeFigureOut">
              <a:rPr lang="ko-KR" altLang="en-US" smtClean="0"/>
              <a:pPr/>
              <a:t>2018-06-04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203CA-BF35-4EA8-ACB2-800C7375AF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05004505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500">
        <p:push/>
      </p:transition>
    </mc:Choice>
    <mc:Fallback>
      <p:transition spd="slow">
        <p:push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D080D-2044-48AE-9505-E8903DF4AC96}" type="datetimeFigureOut">
              <a:rPr lang="ko-KR" altLang="en-US" smtClean="0"/>
              <a:pPr/>
              <a:t>2018-06-04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203CA-BF35-4EA8-ACB2-800C7375AF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16704403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500">
        <p:push/>
      </p:transition>
    </mc:Choice>
    <mc:Fallback>
      <p:transition spd="slow">
        <p:push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D080D-2044-48AE-9505-E8903DF4AC96}" type="datetimeFigureOut">
              <a:rPr lang="ko-KR" altLang="en-US" smtClean="0"/>
              <a:pPr/>
              <a:t>2018-06-04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203CA-BF35-4EA8-ACB2-800C7375AF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10882248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500">
        <p:push/>
      </p:transition>
    </mc:Choice>
    <mc:Fallback>
      <p:transition spd="slow">
        <p:push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D080D-2044-48AE-9505-E8903DF4AC96}" type="datetimeFigureOut">
              <a:rPr lang="ko-KR" altLang="en-US" smtClean="0"/>
              <a:pPr/>
              <a:t>2018-06-04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203CA-BF35-4EA8-ACB2-800C7375AF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776084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500">
        <p:push/>
      </p:transition>
    </mc:Choice>
    <mc:Fallback>
      <p:transition spd="slow">
        <p:push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D080D-2044-48AE-9505-E8903DF4AC96}" type="datetimeFigureOut">
              <a:rPr lang="ko-KR" altLang="en-US" smtClean="0"/>
              <a:pPr/>
              <a:t>2018-06-04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203CA-BF35-4EA8-ACB2-800C7375AF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68265493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500">
        <p:push/>
      </p:transition>
    </mc:Choice>
    <mc:Fallback>
      <p:transition spd="slow">
        <p:push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D080D-2044-48AE-9505-E8903DF4AC96}" type="datetimeFigureOut">
              <a:rPr lang="ko-KR" altLang="en-US" smtClean="0"/>
              <a:pPr/>
              <a:t>2018-06-04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203CA-BF35-4EA8-ACB2-800C7375AF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6046270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500">
        <p:push/>
      </p:transition>
    </mc:Choice>
    <mc:Fallback>
      <p:transition spd="slow">
        <p:push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D080D-2044-48AE-9505-E8903DF4AC96}" type="datetimeFigureOut">
              <a:rPr lang="ko-KR" altLang="en-US" smtClean="0"/>
              <a:pPr/>
              <a:t>2018-06-04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203CA-BF35-4EA8-ACB2-800C7375AF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5682690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500">
        <p:push/>
      </p:transition>
    </mc:Choice>
    <mc:Fallback>
      <p:transition spd="slow">
        <p:push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D080D-2044-48AE-9505-E8903DF4AC96}" type="datetimeFigureOut">
              <a:rPr lang="ko-KR" altLang="en-US" smtClean="0"/>
              <a:pPr/>
              <a:t>2018-06-04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203CA-BF35-4EA8-ACB2-800C7375AF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97780371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500">
        <p:push/>
      </p:transition>
    </mc:Choice>
    <mc:Fallback>
      <p:transition spd="slow">
        <p:push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D080D-2044-48AE-9505-E8903DF4AC96}" type="datetimeFigureOut">
              <a:rPr lang="ko-KR" altLang="en-US" smtClean="0"/>
              <a:pPr/>
              <a:t>2018-06-04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203CA-BF35-4EA8-ACB2-800C7375AF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971255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="" xmlns:p14="http://schemas.microsoft.com/office/powerpoint/2010/main" Requires="p14">
      <p:transition spd="slow" p14:dur="2500">
        <p:push/>
      </p:transition>
    </mc:Choice>
    <mc:Fallback>
      <p:transition spd="slow">
        <p:push/>
      </p:transition>
    </mc:Fallback>
  </mc:AlternateConten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openweathermap.org/weather-condition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201862" y="1484784"/>
            <a:ext cx="2953053" cy="190205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altLang="ko-KR" sz="8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hruti" panose="020B0502040204020203" pitchFamily="34" charset="0"/>
                <a:ea typeface="나눔스퀘어라운드 Regular" panose="020B0600000101010101" pitchFamily="50" charset="-127"/>
                <a:cs typeface="Shruti" panose="020B0502040204020203" pitchFamily="34" charset="0"/>
              </a:rPr>
              <a:t>w</a:t>
            </a:r>
            <a:r>
              <a:rPr lang="en-US" altLang="ko-KR" sz="6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hruti" panose="020B0502040204020203" pitchFamily="34" charset="0"/>
                <a:ea typeface="나눔스퀘어라운드 Regular" panose="020B0600000101010101" pitchFamily="50" charset="-127"/>
                <a:cs typeface="Shruti" panose="020B0502040204020203" pitchFamily="34" charset="0"/>
              </a:rPr>
              <a:t>eather</a:t>
            </a:r>
          </a:p>
          <a:p>
            <a:pPr>
              <a:lnSpc>
                <a:spcPct val="70000"/>
              </a:lnSpc>
            </a:pPr>
            <a:r>
              <a:rPr lang="en-US" altLang="ko-KR" sz="6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hruti" panose="020B0502040204020203" pitchFamily="34" charset="0"/>
                <a:ea typeface="나눔스퀘어라운드 Regular" panose="020B0600000101010101" pitchFamily="50" charset="-127"/>
                <a:cs typeface="Shruti" panose="020B0502040204020203" pitchFamily="34" charset="0"/>
              </a:rPr>
              <a:t>_</a:t>
            </a:r>
            <a:r>
              <a:rPr lang="en-US" altLang="ko-KR" sz="8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hruti" panose="020B0502040204020203" pitchFamily="34" charset="0"/>
                <a:ea typeface="나눔스퀘어라운드 Regular" panose="020B0600000101010101" pitchFamily="50" charset="-127"/>
                <a:cs typeface="Shruti" panose="020B0502040204020203" pitchFamily="34" charset="0"/>
              </a:rPr>
              <a:t>b</a:t>
            </a:r>
            <a:r>
              <a:rPr lang="en-US" altLang="ko-KR" sz="6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hruti" panose="020B0502040204020203" pitchFamily="34" charset="0"/>
                <a:ea typeface="나눔스퀘어라운드 Regular" panose="020B0600000101010101" pitchFamily="50" charset="-127"/>
                <a:cs typeface="Shruti" panose="020B0502040204020203" pitchFamily="34" charset="0"/>
              </a:rPr>
              <a:t>ox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91792" y="1268760"/>
            <a:ext cx="492443" cy="25583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vert="eaVert"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*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156176" y="1268760"/>
            <a:ext cx="0" cy="558924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152481" y="5229200"/>
            <a:ext cx="954107" cy="132343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vert="horz" wrap="none" rtlCol="0">
            <a:spAutoFit/>
          </a:bodyPr>
          <a:lstStyle/>
          <a:p>
            <a:pPr algn="r"/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나눔명조" charset="-127"/>
              </a:rPr>
              <a:t>김민정</a:t>
            </a:r>
            <a:endParaRPr lang="en-US" altLang="ko-KR" sz="2000" dirty="0" smtClean="0">
              <a:solidFill>
                <a:schemeClr val="tx1">
                  <a:lumMod val="85000"/>
                  <a:lumOff val="15000"/>
                </a:schemeClr>
              </a:solidFill>
              <a:ea typeface="나눔명조" charset="-127"/>
            </a:endParaRPr>
          </a:p>
          <a:p>
            <a:pPr algn="r"/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나눔명조" charset="-127"/>
              </a:rPr>
              <a:t>김태훈</a:t>
            </a:r>
            <a:endParaRPr lang="en-US" altLang="ko-KR" sz="2000" dirty="0" smtClean="0">
              <a:solidFill>
                <a:schemeClr val="tx1">
                  <a:lumMod val="85000"/>
                  <a:lumOff val="15000"/>
                </a:schemeClr>
              </a:solidFill>
              <a:ea typeface="나눔명조" charset="-127"/>
            </a:endParaRPr>
          </a:p>
          <a:p>
            <a:pPr algn="r"/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나눔명조" charset="-127"/>
              </a:rPr>
              <a:t>이지은</a:t>
            </a:r>
            <a:endParaRPr lang="en-US" altLang="ko-KR" sz="2000" dirty="0" smtClean="0">
              <a:solidFill>
                <a:schemeClr val="tx1">
                  <a:lumMod val="85000"/>
                  <a:lumOff val="15000"/>
                </a:schemeClr>
              </a:solidFill>
              <a:ea typeface="나눔명조" charset="-127"/>
            </a:endParaRPr>
          </a:p>
          <a:p>
            <a:pPr algn="r"/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나눔명조" charset="-127"/>
              </a:rPr>
              <a:t>현동아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ea typeface="나눔명조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452839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513286" y="0"/>
            <a:ext cx="8630714" cy="6858000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1560" y="447055"/>
            <a:ext cx="8449749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vert="horz"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Esp8266 </a:t>
            </a:r>
            <a:r>
              <a:rPr lang="ko-KR" altLang="en-US" sz="2400" b="1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이용하여 </a:t>
            </a:r>
            <a:r>
              <a:rPr lang="en-US" altLang="ko-KR" sz="2400" b="1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API</a:t>
            </a:r>
            <a:r>
              <a:rPr lang="ko-KR" altLang="en-US" sz="2400" b="1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를 통해 인터넷에서 날씨정보 읽어오기  </a:t>
            </a:r>
            <a:endParaRPr lang="ko-KR" altLang="en-US" sz="24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2" name="그룹 9"/>
          <p:cNvGrpSpPr/>
          <p:nvPr/>
        </p:nvGrpSpPr>
        <p:grpSpPr>
          <a:xfrm>
            <a:off x="306528" y="1196752"/>
            <a:ext cx="91888" cy="215033"/>
            <a:chOff x="2339753" y="1313660"/>
            <a:chExt cx="91888" cy="215033"/>
          </a:xfrm>
        </p:grpSpPr>
        <p:sp>
          <p:nvSpPr>
            <p:cNvPr id="11" name="직사각형 10"/>
            <p:cNvSpPr/>
            <p:nvPr/>
          </p:nvSpPr>
          <p:spPr>
            <a:xfrm>
              <a:off x="2339753" y="1436805"/>
              <a:ext cx="91888" cy="9188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339753" y="1313660"/>
              <a:ext cx="91888" cy="9188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07504" y="1683471"/>
            <a:ext cx="487056" cy="265072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vert="wordArtVertRtl" wrap="none" rtlCol="0">
            <a:spAutoFit/>
          </a:bodyPr>
          <a:lstStyle/>
          <a:p>
            <a:r>
              <a:rPr lang="en-US" altLang="ko-KR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API </a:t>
            </a:r>
            <a:r>
              <a:rPr lang="ko-KR" altLang="en-US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값 가져오기</a:t>
            </a:r>
            <a:endParaRPr lang="en-US" altLang="ko-KR" b="1" spc="-300" dirty="0" smtClean="0">
              <a:solidFill>
                <a:schemeClr val="tx1">
                  <a:lumMod val="85000"/>
                  <a:lumOff val="1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 b="30228"/>
          <a:stretch>
            <a:fillRect/>
          </a:stretch>
        </p:blipFill>
        <p:spPr bwMode="auto">
          <a:xfrm>
            <a:off x="971600" y="980728"/>
            <a:ext cx="7560840" cy="4668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51520" y="5829071"/>
            <a:ext cx="17353928" cy="120032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vert="horz"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http://api.openweathermap.org/data/2.5/forecast?id=524901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&amp;</a:t>
            </a:r>
            <a:r>
              <a:rPr lang="en-US" altLang="ko-KR" sz="2400" b="1" dirty="0" smtClean="0">
                <a:solidFill>
                  <a:srgbClr val="FFFF00"/>
                </a:solidFill>
              </a:rPr>
              <a:t>APPID=</a:t>
            </a:r>
            <a:r>
              <a:rPr lang="en-US" altLang="ko-KR" sz="2400" dirty="0" smtClean="0">
                <a:solidFill>
                  <a:schemeClr val="bg1"/>
                </a:solidFill>
              </a:rPr>
              <a:t>70b9642cec0afd458b10d3914b597364&amp;</a:t>
            </a:r>
            <a:r>
              <a:rPr lang="en-US" altLang="ko-KR" sz="2400" b="1" dirty="0" smtClean="0">
                <a:solidFill>
                  <a:srgbClr val="FFFF00"/>
                </a:solidFill>
              </a:rPr>
              <a:t>mode=xml</a:t>
            </a:r>
          </a:p>
          <a:p>
            <a:endParaRPr lang="en-US" altLang="ko-KR" sz="2400" b="1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277159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513286" y="0"/>
            <a:ext cx="8630714" cy="6858000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1560" y="447055"/>
            <a:ext cx="8449749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vert="horz"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Esp8266 </a:t>
            </a:r>
            <a:r>
              <a:rPr lang="ko-KR" altLang="en-US" sz="2400" b="1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이용하여 </a:t>
            </a:r>
            <a:r>
              <a:rPr lang="en-US" altLang="ko-KR" sz="2400" b="1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API</a:t>
            </a:r>
            <a:r>
              <a:rPr lang="ko-KR" altLang="en-US" sz="2400" b="1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를 통해 인터넷에서 날씨정보 읽어오기  </a:t>
            </a:r>
            <a:endParaRPr lang="ko-KR" altLang="en-US" sz="24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2" name="그룹 9"/>
          <p:cNvGrpSpPr/>
          <p:nvPr/>
        </p:nvGrpSpPr>
        <p:grpSpPr>
          <a:xfrm>
            <a:off x="306528" y="1196752"/>
            <a:ext cx="91888" cy="215033"/>
            <a:chOff x="2339753" y="1313660"/>
            <a:chExt cx="91888" cy="215033"/>
          </a:xfrm>
        </p:grpSpPr>
        <p:sp>
          <p:nvSpPr>
            <p:cNvPr id="11" name="직사각형 10"/>
            <p:cNvSpPr/>
            <p:nvPr/>
          </p:nvSpPr>
          <p:spPr>
            <a:xfrm>
              <a:off x="2339753" y="1436805"/>
              <a:ext cx="91888" cy="9188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339753" y="1313660"/>
              <a:ext cx="91888" cy="9188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07504" y="1683471"/>
            <a:ext cx="487056" cy="265072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vert="wordArtVertRtl" wrap="none" rtlCol="0">
            <a:spAutoFit/>
          </a:bodyPr>
          <a:lstStyle/>
          <a:p>
            <a:r>
              <a:rPr lang="en-US" altLang="ko-KR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API </a:t>
            </a:r>
            <a:r>
              <a:rPr lang="ko-KR" altLang="en-US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값 가져오기</a:t>
            </a:r>
            <a:endParaRPr lang="en-US" altLang="ko-KR" b="1" spc="-300" dirty="0" smtClean="0">
              <a:solidFill>
                <a:schemeClr val="tx1">
                  <a:lumMod val="85000"/>
                  <a:lumOff val="1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1124744"/>
            <a:ext cx="6732537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75656" y="3501008"/>
            <a:ext cx="6768752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496" y="1988840"/>
            <a:ext cx="9059471" cy="3332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8277159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513286" y="0"/>
            <a:ext cx="8630714" cy="6858000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1560" y="447055"/>
            <a:ext cx="8449749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vert="horz"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Esp8266 </a:t>
            </a:r>
            <a:r>
              <a:rPr lang="ko-KR" altLang="en-US" sz="2400" b="1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이용하여 </a:t>
            </a:r>
            <a:r>
              <a:rPr lang="en-US" altLang="ko-KR" sz="2400" b="1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API</a:t>
            </a:r>
            <a:r>
              <a:rPr lang="ko-KR" altLang="en-US" sz="2400" b="1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를 통해 인터넷에서 날씨정보 읽어오기  </a:t>
            </a:r>
            <a:endParaRPr lang="ko-KR" altLang="en-US" sz="24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2" name="그룹 9"/>
          <p:cNvGrpSpPr/>
          <p:nvPr/>
        </p:nvGrpSpPr>
        <p:grpSpPr>
          <a:xfrm>
            <a:off x="306528" y="1196752"/>
            <a:ext cx="91888" cy="215033"/>
            <a:chOff x="2339753" y="1313660"/>
            <a:chExt cx="91888" cy="215033"/>
          </a:xfrm>
        </p:grpSpPr>
        <p:sp>
          <p:nvSpPr>
            <p:cNvPr id="11" name="직사각형 10"/>
            <p:cNvSpPr/>
            <p:nvPr/>
          </p:nvSpPr>
          <p:spPr>
            <a:xfrm>
              <a:off x="2339753" y="1436805"/>
              <a:ext cx="91888" cy="9188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339753" y="1313660"/>
              <a:ext cx="91888" cy="9188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07504" y="1683471"/>
            <a:ext cx="487056" cy="265072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vert="wordArtVertRtl" wrap="none" rtlCol="0">
            <a:spAutoFit/>
          </a:bodyPr>
          <a:lstStyle/>
          <a:p>
            <a:r>
              <a:rPr lang="en-US" altLang="ko-KR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API </a:t>
            </a:r>
            <a:r>
              <a:rPr lang="ko-KR" altLang="en-US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값 가져오기</a:t>
            </a:r>
            <a:endParaRPr lang="en-US" altLang="ko-KR" b="1" spc="-300" dirty="0" smtClean="0">
              <a:solidFill>
                <a:schemeClr val="tx1">
                  <a:lumMod val="85000"/>
                  <a:lumOff val="1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1556792"/>
            <a:ext cx="7344816" cy="4549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8277159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513286" y="0"/>
            <a:ext cx="8630714" cy="6858000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1560" y="447055"/>
            <a:ext cx="8449749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vert="horz"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Esp8266 </a:t>
            </a:r>
            <a:r>
              <a:rPr lang="ko-KR" altLang="en-US" sz="2400" b="1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이용하여 </a:t>
            </a:r>
            <a:r>
              <a:rPr lang="en-US" altLang="ko-KR" sz="2400" b="1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API</a:t>
            </a:r>
            <a:r>
              <a:rPr lang="ko-KR" altLang="en-US" sz="2400" b="1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를 통해 인터넷에서 날씨정보 읽어오기  </a:t>
            </a:r>
            <a:endParaRPr lang="ko-KR" altLang="en-US" sz="24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2" name="그룹 9"/>
          <p:cNvGrpSpPr/>
          <p:nvPr/>
        </p:nvGrpSpPr>
        <p:grpSpPr>
          <a:xfrm>
            <a:off x="306528" y="1196752"/>
            <a:ext cx="91888" cy="215033"/>
            <a:chOff x="2339753" y="1313660"/>
            <a:chExt cx="91888" cy="215033"/>
          </a:xfrm>
        </p:grpSpPr>
        <p:sp>
          <p:nvSpPr>
            <p:cNvPr id="11" name="직사각형 10"/>
            <p:cNvSpPr/>
            <p:nvPr/>
          </p:nvSpPr>
          <p:spPr>
            <a:xfrm>
              <a:off x="2339753" y="1436805"/>
              <a:ext cx="91888" cy="9188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339753" y="1313660"/>
              <a:ext cx="91888" cy="9188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07504" y="1683471"/>
            <a:ext cx="487056" cy="265072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vert="wordArtVertRtl" wrap="none" rtlCol="0">
            <a:spAutoFit/>
          </a:bodyPr>
          <a:lstStyle/>
          <a:p>
            <a:r>
              <a:rPr lang="en-US" altLang="ko-KR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API </a:t>
            </a:r>
            <a:r>
              <a:rPr lang="ko-KR" altLang="en-US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값 가져오기</a:t>
            </a:r>
            <a:endParaRPr lang="en-US" altLang="ko-KR" b="1" spc="-300" dirty="0" smtClean="0">
              <a:solidFill>
                <a:schemeClr val="tx1">
                  <a:lumMod val="85000"/>
                  <a:lumOff val="1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1556792"/>
            <a:ext cx="6840760" cy="5062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1259632" y="1124744"/>
            <a:ext cx="6768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hlinkClick r:id="rId4"/>
              </a:rPr>
              <a:t>http://www.openweathermap.org/weather-conditions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8277159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513286" y="0"/>
            <a:ext cx="8630714" cy="6858000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1560" y="447055"/>
            <a:ext cx="8449749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vert="horz"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Esp8266 </a:t>
            </a:r>
            <a:r>
              <a:rPr lang="ko-KR" altLang="en-US" sz="2400" b="1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이용하여 </a:t>
            </a:r>
            <a:r>
              <a:rPr lang="en-US" altLang="ko-KR" sz="2400" b="1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API</a:t>
            </a:r>
            <a:r>
              <a:rPr lang="ko-KR" altLang="en-US" sz="2400" b="1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를 통해 인터넷에서 날씨정보 읽어오기  </a:t>
            </a:r>
            <a:endParaRPr lang="ko-KR" altLang="en-US" sz="24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2" name="그룹 9"/>
          <p:cNvGrpSpPr/>
          <p:nvPr/>
        </p:nvGrpSpPr>
        <p:grpSpPr>
          <a:xfrm>
            <a:off x="306528" y="1196752"/>
            <a:ext cx="91888" cy="215033"/>
            <a:chOff x="2339753" y="1313660"/>
            <a:chExt cx="91888" cy="215033"/>
          </a:xfrm>
        </p:grpSpPr>
        <p:sp>
          <p:nvSpPr>
            <p:cNvPr id="11" name="직사각형 10"/>
            <p:cNvSpPr/>
            <p:nvPr/>
          </p:nvSpPr>
          <p:spPr>
            <a:xfrm>
              <a:off x="2339753" y="1436805"/>
              <a:ext cx="91888" cy="9188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339753" y="1313660"/>
              <a:ext cx="91888" cy="9188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07504" y="1683471"/>
            <a:ext cx="487056" cy="265072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vert="wordArtVertRtl" wrap="none" rtlCol="0">
            <a:spAutoFit/>
          </a:bodyPr>
          <a:lstStyle/>
          <a:p>
            <a:r>
              <a:rPr lang="en-US" altLang="ko-KR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API </a:t>
            </a:r>
            <a:r>
              <a:rPr lang="ko-KR" altLang="en-US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값 가져오기</a:t>
            </a:r>
            <a:endParaRPr lang="en-US" altLang="ko-KR" b="1" spc="-300" dirty="0" smtClean="0">
              <a:solidFill>
                <a:schemeClr val="tx1">
                  <a:lumMod val="85000"/>
                  <a:lumOff val="1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844824"/>
            <a:ext cx="7844731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8277159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 descr="facebook에 대한 이미지 검색결과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547664" y="692696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t="10140" b="11782"/>
          <a:stretch>
            <a:fillRect/>
          </a:stretch>
        </p:blipFill>
        <p:spPr bwMode="auto">
          <a:xfrm>
            <a:off x="1331640" y="1196752"/>
            <a:ext cx="6840760" cy="5150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그룹 9"/>
          <p:cNvGrpSpPr/>
          <p:nvPr/>
        </p:nvGrpSpPr>
        <p:grpSpPr>
          <a:xfrm>
            <a:off x="306528" y="1196752"/>
            <a:ext cx="91888" cy="215033"/>
            <a:chOff x="2339753" y="1313660"/>
            <a:chExt cx="91888" cy="215033"/>
          </a:xfrm>
        </p:grpSpPr>
        <p:sp>
          <p:nvSpPr>
            <p:cNvPr id="16" name="직사각형 15"/>
            <p:cNvSpPr/>
            <p:nvPr/>
          </p:nvSpPr>
          <p:spPr>
            <a:xfrm>
              <a:off x="2339753" y="1436805"/>
              <a:ext cx="91888" cy="9188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339753" y="1313660"/>
              <a:ext cx="91888" cy="9188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07504" y="1683471"/>
            <a:ext cx="487056" cy="265072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vert="wordArtVertRtl" wrap="none" rtlCol="0">
            <a:spAutoFit/>
          </a:bodyPr>
          <a:lstStyle/>
          <a:p>
            <a:r>
              <a:rPr lang="en-US" altLang="ko-KR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API </a:t>
            </a:r>
            <a:r>
              <a:rPr lang="ko-KR" altLang="en-US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값 가져오기</a:t>
            </a:r>
            <a:endParaRPr lang="en-US" altLang="ko-KR" b="1" spc="-300" dirty="0" smtClean="0">
              <a:solidFill>
                <a:schemeClr val="tx1">
                  <a:lumMod val="85000"/>
                  <a:lumOff val="1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1560" y="447055"/>
            <a:ext cx="77777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vert="horz"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결과</a:t>
            </a:r>
            <a:endParaRPr lang="ko-KR" altLang="en-US" sz="24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316700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513286" y="0"/>
            <a:ext cx="8630714" cy="6858000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6"/>
          <p:cNvGrpSpPr/>
          <p:nvPr/>
        </p:nvGrpSpPr>
        <p:grpSpPr>
          <a:xfrm>
            <a:off x="378537" y="1018937"/>
            <a:ext cx="91888" cy="338177"/>
            <a:chOff x="2339753" y="1190516"/>
            <a:chExt cx="91888" cy="338177"/>
          </a:xfrm>
        </p:grpSpPr>
        <p:sp>
          <p:nvSpPr>
            <p:cNvPr id="8" name="직사각형 7"/>
            <p:cNvSpPr/>
            <p:nvPr/>
          </p:nvSpPr>
          <p:spPr>
            <a:xfrm>
              <a:off x="2339753" y="1436805"/>
              <a:ext cx="91888" cy="9188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339753" y="1313660"/>
              <a:ext cx="91888" cy="9188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339753" y="1190516"/>
              <a:ext cx="91888" cy="9188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79512" y="1598724"/>
            <a:ext cx="487056" cy="302781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vert="wordArtVertRtl" wrap="none" rtlCol="0">
            <a:spAutoFit/>
          </a:bodyPr>
          <a:lstStyle/>
          <a:p>
            <a:r>
              <a:rPr lang="ko-KR" altLang="en-US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부품 연결하기</a:t>
            </a:r>
            <a:r>
              <a:rPr lang="en-US" altLang="ko-KR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(LED</a:t>
            </a:r>
            <a:r>
              <a:rPr lang="en-US" altLang="ko-KR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en-US" altLang="ko-KR" b="1" spc="-300" dirty="0" smtClean="0">
              <a:solidFill>
                <a:schemeClr val="tx1">
                  <a:lumMod val="85000"/>
                  <a:lumOff val="1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349598"/>
            <a:ext cx="7075179" cy="1999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2564904"/>
            <a:ext cx="4248150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7984" y="2558733"/>
            <a:ext cx="4608512" cy="4014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16200000">
            <a:off x="2699792" y="764704"/>
            <a:ext cx="4016220" cy="5354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8277159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513286" y="0"/>
            <a:ext cx="8630714" cy="6858000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6"/>
          <p:cNvGrpSpPr/>
          <p:nvPr/>
        </p:nvGrpSpPr>
        <p:grpSpPr>
          <a:xfrm>
            <a:off x="378537" y="1018937"/>
            <a:ext cx="91888" cy="338177"/>
            <a:chOff x="2339753" y="1190516"/>
            <a:chExt cx="91888" cy="338177"/>
          </a:xfrm>
        </p:grpSpPr>
        <p:sp>
          <p:nvSpPr>
            <p:cNvPr id="8" name="직사각형 7"/>
            <p:cNvSpPr/>
            <p:nvPr/>
          </p:nvSpPr>
          <p:spPr>
            <a:xfrm>
              <a:off x="2339753" y="1436805"/>
              <a:ext cx="91888" cy="9188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339753" y="1313660"/>
              <a:ext cx="91888" cy="9188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339753" y="1190516"/>
              <a:ext cx="91888" cy="9188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79512" y="1598724"/>
            <a:ext cx="487056" cy="302781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vert="wordArtVertRtl" wrap="none" rtlCol="0">
            <a:spAutoFit/>
          </a:bodyPr>
          <a:lstStyle/>
          <a:p>
            <a:r>
              <a:rPr lang="ko-KR" altLang="en-US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부품 연결하기</a:t>
            </a:r>
            <a:r>
              <a:rPr lang="en-US" altLang="ko-KR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(LED</a:t>
            </a:r>
            <a:r>
              <a:rPr lang="en-US" altLang="ko-KR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en-US" altLang="ko-KR" b="1" spc="-300" dirty="0" smtClean="0">
              <a:solidFill>
                <a:schemeClr val="tx1">
                  <a:lumMod val="85000"/>
                  <a:lumOff val="1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54832" y="260648"/>
            <a:ext cx="35052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91447" y="260648"/>
            <a:ext cx="3629025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63688" y="1634083"/>
            <a:ext cx="3619500" cy="366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64063" y="1556792"/>
            <a:ext cx="3400425" cy="459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35696" y="5445224"/>
            <a:ext cx="3438525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8277159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513286" y="0"/>
            <a:ext cx="8630714" cy="6858000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6"/>
          <p:cNvGrpSpPr/>
          <p:nvPr/>
        </p:nvGrpSpPr>
        <p:grpSpPr>
          <a:xfrm>
            <a:off x="378537" y="1018937"/>
            <a:ext cx="91888" cy="338177"/>
            <a:chOff x="2339753" y="1190516"/>
            <a:chExt cx="91888" cy="338177"/>
          </a:xfrm>
        </p:grpSpPr>
        <p:sp>
          <p:nvSpPr>
            <p:cNvPr id="8" name="직사각형 7"/>
            <p:cNvSpPr/>
            <p:nvPr/>
          </p:nvSpPr>
          <p:spPr>
            <a:xfrm>
              <a:off x="2339753" y="1436805"/>
              <a:ext cx="91888" cy="9188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339753" y="1313660"/>
              <a:ext cx="91888" cy="9188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339753" y="1190516"/>
              <a:ext cx="91888" cy="9188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79512" y="1598724"/>
            <a:ext cx="487056" cy="274370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vert="wordArtVertRtl" wrap="none" rtlCol="0">
            <a:spAutoFit/>
          </a:bodyPr>
          <a:lstStyle/>
          <a:p>
            <a:r>
              <a:rPr lang="ko-KR" altLang="en-US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부품 연결하기</a:t>
            </a:r>
            <a:r>
              <a:rPr lang="en-US" altLang="ko-KR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펌프</a:t>
            </a:r>
            <a:r>
              <a:rPr lang="en-US" altLang="ko-KR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en-US" altLang="ko-KR" b="1" spc="-300" dirty="0" smtClean="0">
              <a:solidFill>
                <a:schemeClr val="tx1">
                  <a:lumMod val="85000"/>
                  <a:lumOff val="1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2204864"/>
            <a:ext cx="6384230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8277159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513286" y="0"/>
            <a:ext cx="8630714" cy="6858000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6"/>
          <p:cNvGrpSpPr/>
          <p:nvPr/>
        </p:nvGrpSpPr>
        <p:grpSpPr>
          <a:xfrm>
            <a:off x="378537" y="1018937"/>
            <a:ext cx="91888" cy="338177"/>
            <a:chOff x="2339753" y="1190516"/>
            <a:chExt cx="91888" cy="338177"/>
          </a:xfrm>
        </p:grpSpPr>
        <p:sp>
          <p:nvSpPr>
            <p:cNvPr id="8" name="직사각형 7"/>
            <p:cNvSpPr/>
            <p:nvPr/>
          </p:nvSpPr>
          <p:spPr>
            <a:xfrm>
              <a:off x="2339753" y="1436805"/>
              <a:ext cx="91888" cy="9188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339753" y="1313660"/>
              <a:ext cx="91888" cy="9188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339753" y="1190516"/>
              <a:ext cx="91888" cy="9188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79512" y="1598724"/>
            <a:ext cx="487056" cy="2967223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vert="wordArtVertRtl" wrap="none" rtlCol="0">
            <a:spAutoFit/>
          </a:bodyPr>
          <a:lstStyle/>
          <a:p>
            <a:r>
              <a:rPr lang="ko-KR" altLang="en-US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부품 연결하기</a:t>
            </a:r>
            <a:r>
              <a:rPr lang="en-US" altLang="ko-KR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가습</a:t>
            </a:r>
            <a:r>
              <a:rPr lang="ko-KR" altLang="en-US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</a:t>
            </a:r>
            <a:r>
              <a:rPr lang="en-US" altLang="ko-KR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en-US" altLang="ko-KR" b="1" spc="-300" dirty="0" smtClean="0">
              <a:solidFill>
                <a:schemeClr val="tx1">
                  <a:lumMod val="85000"/>
                  <a:lumOff val="1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222812"/>
            <a:ext cx="5217938" cy="284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11960" y="188640"/>
            <a:ext cx="4599130" cy="6132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8277159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52320" y="1268760"/>
            <a:ext cx="615553" cy="11951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vert="eaVert" wrap="none" rtlCol="0">
            <a:spAutoFit/>
          </a:bodyPr>
          <a:lstStyle/>
          <a:p>
            <a:pPr algn="r">
              <a:lnSpc>
                <a:spcPct val="70000"/>
              </a:lnSpc>
            </a:pPr>
            <a:r>
              <a:rPr lang="ko-KR" altLang="en-US" sz="400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hruti" panose="020B0502040204020203" pitchFamily="34" charset="0"/>
              </a:rPr>
              <a:t>목</a:t>
            </a:r>
            <a:r>
              <a:rPr lang="ko-KR" altLang="en-US" sz="40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hruti" panose="020B0502040204020203" pitchFamily="34" charset="0"/>
              </a:rPr>
              <a:t>차</a:t>
            </a:r>
            <a:endParaRPr lang="en-US" altLang="ko-KR" sz="4000" spc="300" dirty="0" smtClean="0">
              <a:solidFill>
                <a:schemeClr val="tx1">
                  <a:lumMod val="85000"/>
                  <a:lumOff val="1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hruti" panose="020B0502040204020203" pitchFamily="34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122746" y="1268760"/>
            <a:ext cx="0" cy="558924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073800" y="1700808"/>
            <a:ext cx="1802096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vert="horz" wrap="none" rtlCol="0">
            <a:spAutoFit/>
          </a:bodyPr>
          <a:lstStyle/>
          <a:p>
            <a:r>
              <a:rPr lang="en-US" altLang="ko-KR" sz="2000" b="1" dirty="0" err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WiFi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연결하기</a:t>
            </a:r>
            <a:endParaRPr lang="en-US" altLang="ko-KR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619672" y="4849179"/>
            <a:ext cx="91888" cy="461321"/>
            <a:chOff x="2339753" y="1067372"/>
            <a:chExt cx="91888" cy="461321"/>
          </a:xfrm>
        </p:grpSpPr>
        <p:sp>
          <p:nvSpPr>
            <p:cNvPr id="8" name="직사각형 7"/>
            <p:cNvSpPr/>
            <p:nvPr/>
          </p:nvSpPr>
          <p:spPr>
            <a:xfrm>
              <a:off x="2339753" y="1436805"/>
              <a:ext cx="91888" cy="9188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339753" y="1313660"/>
              <a:ext cx="91888" cy="9188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339753" y="1190516"/>
              <a:ext cx="91888" cy="9188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339753" y="1067372"/>
              <a:ext cx="91888" cy="9188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619672" y="3726324"/>
            <a:ext cx="91888" cy="338177"/>
            <a:chOff x="2339753" y="1190516"/>
            <a:chExt cx="91888" cy="338177"/>
          </a:xfrm>
        </p:grpSpPr>
        <p:sp>
          <p:nvSpPr>
            <p:cNvPr id="15" name="직사각형 14"/>
            <p:cNvSpPr/>
            <p:nvPr/>
          </p:nvSpPr>
          <p:spPr>
            <a:xfrm>
              <a:off x="2339753" y="1436805"/>
              <a:ext cx="91888" cy="9188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339753" y="1313660"/>
              <a:ext cx="91888" cy="9188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339753" y="1190516"/>
              <a:ext cx="91888" cy="9188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619672" y="2790220"/>
            <a:ext cx="91888" cy="215033"/>
            <a:chOff x="2339753" y="1313660"/>
            <a:chExt cx="91888" cy="215033"/>
          </a:xfrm>
        </p:grpSpPr>
        <p:sp>
          <p:nvSpPr>
            <p:cNvPr id="20" name="직사각형 19"/>
            <p:cNvSpPr/>
            <p:nvPr/>
          </p:nvSpPr>
          <p:spPr>
            <a:xfrm>
              <a:off x="2339753" y="1436805"/>
              <a:ext cx="91888" cy="9188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339753" y="1313660"/>
              <a:ext cx="91888" cy="9188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1619672" y="1863509"/>
            <a:ext cx="91888" cy="918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071600" y="2718212"/>
            <a:ext cx="1999265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vert="horz" wrap="none" rtlCol="0">
            <a:spAutoFit/>
          </a:bodyPr>
          <a:lstStyle/>
          <a:p>
            <a:r>
              <a:rPr lang="en-US" altLang="ko-KR" sz="20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API </a:t>
            </a:r>
            <a:r>
              <a:rPr lang="ko-KR" altLang="en-US" sz="20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값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가져오기</a:t>
            </a:r>
            <a:endParaRPr lang="en-US" altLang="ko-KR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051720" y="3798332"/>
            <a:ext cx="3581430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vert="horz"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부품 연결하기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가습기 스위치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en-US" altLang="ko-KR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051720" y="4878452"/>
            <a:ext cx="1120820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vert="horz" wrap="none" rtlCol="0">
            <a:spAutoFit/>
          </a:bodyPr>
          <a:lstStyle/>
          <a:p>
            <a:r>
              <a:rPr lang="en-US" altLang="ko-KR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App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endParaRPr lang="en-US" altLang="ko-KR" b="1" dirty="0" smtClean="0">
              <a:solidFill>
                <a:schemeClr val="tx1">
                  <a:lumMod val="85000"/>
                  <a:lumOff val="1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774183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513286" y="0"/>
            <a:ext cx="8630714" cy="6858000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6"/>
          <p:cNvGrpSpPr/>
          <p:nvPr/>
        </p:nvGrpSpPr>
        <p:grpSpPr>
          <a:xfrm>
            <a:off x="378537" y="1018937"/>
            <a:ext cx="91888" cy="338177"/>
            <a:chOff x="2339753" y="1190516"/>
            <a:chExt cx="91888" cy="338177"/>
          </a:xfrm>
        </p:grpSpPr>
        <p:sp>
          <p:nvSpPr>
            <p:cNvPr id="8" name="직사각형 7"/>
            <p:cNvSpPr/>
            <p:nvPr/>
          </p:nvSpPr>
          <p:spPr>
            <a:xfrm>
              <a:off x="2339753" y="1436805"/>
              <a:ext cx="91888" cy="9188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339753" y="1313660"/>
              <a:ext cx="91888" cy="9188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339753" y="1190516"/>
              <a:ext cx="91888" cy="9188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79512" y="1598724"/>
            <a:ext cx="487056" cy="187916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vert="wordArtVertRtl" wrap="none" rtlCol="0">
            <a:spAutoFit/>
          </a:bodyPr>
          <a:lstStyle/>
          <a:p>
            <a:r>
              <a:rPr lang="ko-KR" altLang="en-US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부품 연결하기</a:t>
            </a:r>
            <a:endParaRPr lang="en-US" altLang="ko-KR" b="1" spc="-300" dirty="0" smtClean="0">
              <a:solidFill>
                <a:schemeClr val="tx1">
                  <a:lumMod val="85000"/>
                  <a:lumOff val="1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3598" y="764704"/>
            <a:ext cx="2610290" cy="5016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51920" y="764704"/>
            <a:ext cx="2232248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5400000">
            <a:off x="5073334" y="2058126"/>
            <a:ext cx="4968552" cy="2381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8277159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 descr="facebook에 대한 이미지 검색결과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249510" y="1399849"/>
            <a:ext cx="91888" cy="461321"/>
            <a:chOff x="2339753" y="1067372"/>
            <a:chExt cx="91888" cy="461321"/>
          </a:xfrm>
        </p:grpSpPr>
        <p:sp>
          <p:nvSpPr>
            <p:cNvPr id="14" name="직사각형 13"/>
            <p:cNvSpPr/>
            <p:nvPr/>
          </p:nvSpPr>
          <p:spPr>
            <a:xfrm>
              <a:off x="2339753" y="1436805"/>
              <a:ext cx="91888" cy="9188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339753" y="1313660"/>
              <a:ext cx="91888" cy="9188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339753" y="1190516"/>
              <a:ext cx="91888" cy="9188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339753" y="1067372"/>
              <a:ext cx="91888" cy="9188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5496" y="2112864"/>
            <a:ext cx="487056" cy="1675843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vert="wordArtVertRtl" wrap="none" rtlCol="0">
            <a:spAutoFit/>
          </a:bodyPr>
          <a:lstStyle/>
          <a:p>
            <a:r>
              <a:rPr lang="en-US" altLang="ko-KR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App </a:t>
            </a:r>
            <a:r>
              <a:rPr lang="ko-KR" altLang="en-US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endParaRPr lang="en-US" altLang="ko-KR" b="1" spc="-300" dirty="0" smtClean="0">
              <a:solidFill>
                <a:schemeClr val="tx1">
                  <a:lumMod val="85000"/>
                  <a:lumOff val="1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49798" y="0"/>
            <a:ext cx="8630714" cy="6858000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 l="36799" r="34422"/>
          <a:stretch>
            <a:fillRect/>
          </a:stretch>
        </p:blipFill>
        <p:spPr bwMode="auto">
          <a:xfrm>
            <a:off x="5004048" y="476672"/>
            <a:ext cx="3744416" cy="5902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 descr="C:\Users\Owner\Documents\카카오톡 받은 파일\앱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5696" y="1196752"/>
            <a:ext cx="2592288" cy="46085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9316700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 descr="facebook에 대한 이미지 검색결과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249510" y="1399849"/>
            <a:ext cx="91888" cy="461321"/>
            <a:chOff x="2339753" y="1067372"/>
            <a:chExt cx="91888" cy="461321"/>
          </a:xfrm>
        </p:grpSpPr>
        <p:sp>
          <p:nvSpPr>
            <p:cNvPr id="14" name="직사각형 13"/>
            <p:cNvSpPr/>
            <p:nvPr/>
          </p:nvSpPr>
          <p:spPr>
            <a:xfrm>
              <a:off x="2339753" y="1436805"/>
              <a:ext cx="91888" cy="9188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339753" y="1313660"/>
              <a:ext cx="91888" cy="9188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339753" y="1190516"/>
              <a:ext cx="91888" cy="9188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339753" y="1067372"/>
              <a:ext cx="91888" cy="9188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5496" y="2112864"/>
            <a:ext cx="487056" cy="1675843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vert="wordArtVertRtl" wrap="none" rtlCol="0">
            <a:spAutoFit/>
          </a:bodyPr>
          <a:lstStyle/>
          <a:p>
            <a:r>
              <a:rPr lang="en-US" altLang="ko-KR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App </a:t>
            </a:r>
            <a:r>
              <a:rPr lang="ko-KR" altLang="en-US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endParaRPr lang="en-US" altLang="ko-KR" b="1" spc="-300" dirty="0" smtClean="0">
              <a:solidFill>
                <a:schemeClr val="tx1">
                  <a:lumMod val="85000"/>
                  <a:lumOff val="1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 t="24000" b="28001"/>
          <a:stretch>
            <a:fillRect/>
          </a:stretch>
        </p:blipFill>
        <p:spPr bwMode="auto">
          <a:xfrm>
            <a:off x="971600" y="0"/>
            <a:ext cx="7667625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 t="14358" b="12482"/>
          <a:stretch>
            <a:fillRect/>
          </a:stretch>
        </p:blipFill>
        <p:spPr bwMode="auto">
          <a:xfrm>
            <a:off x="971600" y="1412776"/>
            <a:ext cx="7704856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 t="29614" b="9227"/>
          <a:stretch>
            <a:fillRect/>
          </a:stretch>
        </p:blipFill>
        <p:spPr bwMode="auto">
          <a:xfrm>
            <a:off x="972691" y="4221088"/>
            <a:ext cx="7703765" cy="26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9316700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 descr="facebook에 대한 이미지 검색결과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" name="그룹 11"/>
          <p:cNvGrpSpPr/>
          <p:nvPr/>
        </p:nvGrpSpPr>
        <p:grpSpPr>
          <a:xfrm>
            <a:off x="249510" y="1399849"/>
            <a:ext cx="91888" cy="461321"/>
            <a:chOff x="2339753" y="1067372"/>
            <a:chExt cx="91888" cy="461321"/>
          </a:xfrm>
        </p:grpSpPr>
        <p:sp>
          <p:nvSpPr>
            <p:cNvPr id="14" name="직사각형 13"/>
            <p:cNvSpPr/>
            <p:nvPr/>
          </p:nvSpPr>
          <p:spPr>
            <a:xfrm>
              <a:off x="2339753" y="1436805"/>
              <a:ext cx="91888" cy="9188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339753" y="1313660"/>
              <a:ext cx="91888" cy="9188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339753" y="1190516"/>
              <a:ext cx="91888" cy="9188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339753" y="1067372"/>
              <a:ext cx="91888" cy="9188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5496" y="2112864"/>
            <a:ext cx="487056" cy="1675843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vert="wordArtVertRtl" wrap="none" rtlCol="0">
            <a:spAutoFit/>
          </a:bodyPr>
          <a:lstStyle/>
          <a:p>
            <a:r>
              <a:rPr lang="en-US" altLang="ko-KR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App </a:t>
            </a:r>
            <a:r>
              <a:rPr lang="ko-KR" altLang="en-US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endParaRPr lang="en-US" altLang="ko-KR" b="1" spc="-300" dirty="0" smtClean="0">
              <a:solidFill>
                <a:schemeClr val="tx1">
                  <a:lumMod val="85000"/>
                  <a:lumOff val="1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1196752"/>
            <a:ext cx="2592288" cy="4608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 descr="C:\Users\Owner\Documents\카카오톡 받은 파일\앱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1196752"/>
            <a:ext cx="2592288" cy="46085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9316700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am,meeting,business,office,notepad,writing,coffee,people,laptop,computer,notes,startup,work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-27384"/>
            <a:ext cx="8604448" cy="685799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539552" y="0"/>
            <a:ext cx="8640960" cy="6858000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7" name="그룹 12"/>
          <p:cNvGrpSpPr/>
          <p:nvPr/>
        </p:nvGrpSpPr>
        <p:grpSpPr>
          <a:xfrm>
            <a:off x="1979712" y="548680"/>
            <a:ext cx="5904656" cy="1368152"/>
            <a:chOff x="827584" y="1279893"/>
            <a:chExt cx="1778705" cy="177870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827584" y="1279893"/>
              <a:ext cx="1778705" cy="1778705"/>
            </a:xfrm>
            <a:prstGeom prst="roundRect">
              <a:avLst>
                <a:gd name="adj" fmla="val 9527"/>
              </a:avLst>
            </a:prstGeom>
            <a:noFill/>
            <a:ln>
              <a:solidFill>
                <a:schemeClr val="bg1"/>
              </a:solidFill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858468" y="1364723"/>
              <a:ext cx="316180" cy="316180"/>
            </a:xfrm>
            <a:prstGeom prst="roundRect">
              <a:avLst>
                <a:gd name="adj" fmla="val 33768"/>
              </a:avLst>
            </a:prstGeom>
            <a:noFill/>
            <a:ln>
              <a:solidFill>
                <a:schemeClr val="bg1"/>
              </a:solidFill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1</a:t>
              </a:r>
              <a:endParaRPr lang="ko-KR" altLang="en-US" sz="1100" b="1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2267744" y="1340767"/>
            <a:ext cx="4934364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vert="horz" wrap="none" rtlCol="0">
            <a:spAutoFit/>
          </a:bodyPr>
          <a:lstStyle/>
          <a:p>
            <a:r>
              <a:rPr lang="en-US" altLang="ko-KR" sz="3200" dirty="0" err="1" smtClean="0">
                <a:solidFill>
                  <a:schemeClr val="bg1"/>
                </a:solidFill>
                <a:latin typeface="Shruti" panose="020B0502040204020203" pitchFamily="34" charset="0"/>
                <a:ea typeface="HY궁서" panose="02030600000101010101" pitchFamily="18" charset="-127"/>
                <a:cs typeface="Shruti" panose="020B0502040204020203" pitchFamily="34" charset="0"/>
              </a:rPr>
              <a:t>nodeMCU</a:t>
            </a:r>
            <a:r>
              <a:rPr lang="en-US" altLang="ko-KR" sz="3200" dirty="0" smtClean="0">
                <a:solidFill>
                  <a:schemeClr val="bg1"/>
                </a:solidFill>
                <a:latin typeface="Shruti" panose="020B0502040204020203" pitchFamily="34" charset="0"/>
                <a:ea typeface="HY궁서" panose="02030600000101010101" pitchFamily="18" charset="-127"/>
                <a:cs typeface="Shruti" panose="020B0502040204020203" pitchFamily="34" charset="0"/>
              </a:rPr>
              <a:t> + </a:t>
            </a:r>
            <a:r>
              <a:rPr lang="ko-KR" altLang="en-US" sz="3200" dirty="0" err="1" smtClean="0">
                <a:solidFill>
                  <a:schemeClr val="bg1"/>
                </a:solidFill>
                <a:latin typeface="Shruti" panose="020B0502040204020203" pitchFamily="34" charset="0"/>
                <a:ea typeface="HY궁서" panose="02030600000101010101" pitchFamily="18" charset="-127"/>
                <a:cs typeface="Shruti" panose="020B0502040204020203" pitchFamily="34" charset="0"/>
              </a:rPr>
              <a:t>블루투스모듈</a:t>
            </a:r>
            <a:endParaRPr lang="ko-KR" altLang="en-US" sz="3200" dirty="0">
              <a:solidFill>
                <a:schemeClr val="bg1"/>
              </a:solidFill>
              <a:latin typeface="Shruti" panose="020B0502040204020203" pitchFamily="34" charset="0"/>
              <a:ea typeface="HY궁서" panose="02030600000101010101" pitchFamily="18" charset="-127"/>
              <a:cs typeface="Shruti" panose="020B0502040204020203" pitchFamily="34" charset="0"/>
            </a:endParaRPr>
          </a:p>
        </p:txBody>
      </p:sp>
      <p:grpSp>
        <p:nvGrpSpPr>
          <p:cNvPr id="39" name="그룹 12"/>
          <p:cNvGrpSpPr/>
          <p:nvPr/>
        </p:nvGrpSpPr>
        <p:grpSpPr>
          <a:xfrm>
            <a:off x="1979712" y="2420888"/>
            <a:ext cx="5904656" cy="1368152"/>
            <a:chOff x="827584" y="1279893"/>
            <a:chExt cx="1778705" cy="1778705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827584" y="1279893"/>
              <a:ext cx="1778705" cy="1778705"/>
            </a:xfrm>
            <a:prstGeom prst="roundRect">
              <a:avLst>
                <a:gd name="adj" fmla="val 9527"/>
              </a:avLst>
            </a:prstGeom>
            <a:noFill/>
            <a:ln>
              <a:solidFill>
                <a:schemeClr val="bg1"/>
              </a:solidFill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858468" y="1364723"/>
              <a:ext cx="316180" cy="316180"/>
            </a:xfrm>
            <a:prstGeom prst="roundRect">
              <a:avLst>
                <a:gd name="adj" fmla="val 33768"/>
              </a:avLst>
            </a:prstGeom>
            <a:noFill/>
            <a:ln>
              <a:solidFill>
                <a:schemeClr val="bg1"/>
              </a:solidFill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2</a:t>
              </a:r>
              <a:endParaRPr lang="ko-KR" altLang="en-US" sz="1100" b="1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42" name="그룹 12"/>
          <p:cNvGrpSpPr/>
          <p:nvPr/>
        </p:nvGrpSpPr>
        <p:grpSpPr>
          <a:xfrm>
            <a:off x="1979712" y="4365104"/>
            <a:ext cx="5904656" cy="1368152"/>
            <a:chOff x="827584" y="1279893"/>
            <a:chExt cx="1778705" cy="1778705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827584" y="1279893"/>
              <a:ext cx="1778705" cy="1778705"/>
            </a:xfrm>
            <a:prstGeom prst="roundRect">
              <a:avLst>
                <a:gd name="adj" fmla="val 9527"/>
              </a:avLst>
            </a:prstGeom>
            <a:noFill/>
            <a:ln>
              <a:solidFill>
                <a:schemeClr val="bg1"/>
              </a:solidFill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858468" y="1364723"/>
              <a:ext cx="316180" cy="316180"/>
            </a:xfrm>
            <a:prstGeom prst="roundRect">
              <a:avLst>
                <a:gd name="adj" fmla="val 33768"/>
              </a:avLst>
            </a:prstGeom>
            <a:noFill/>
            <a:ln>
              <a:solidFill>
                <a:schemeClr val="bg1"/>
              </a:solidFill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3</a:t>
              </a:r>
              <a:endParaRPr lang="ko-KR" altLang="en-US" sz="1100" b="1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337856" y="3204265"/>
            <a:ext cx="1925527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vert="horz"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Shruti" panose="020B0502040204020203" pitchFamily="34" charset="0"/>
                <a:ea typeface="HY궁서" panose="02030600000101010101" pitchFamily="18" charset="-127"/>
                <a:cs typeface="Shruti" panose="020B0502040204020203" pitchFamily="34" charset="0"/>
              </a:rPr>
              <a:t>APP </a:t>
            </a:r>
            <a:r>
              <a:rPr lang="ko-KR" altLang="en-US" sz="3200" dirty="0" smtClean="0">
                <a:solidFill>
                  <a:schemeClr val="bg1"/>
                </a:solidFill>
                <a:latin typeface="Shruti" panose="020B0502040204020203" pitchFamily="34" charset="0"/>
                <a:ea typeface="HY궁서" panose="02030600000101010101" pitchFamily="18" charset="-127"/>
                <a:cs typeface="Shruti" panose="020B0502040204020203" pitchFamily="34" charset="0"/>
              </a:rPr>
              <a:t>완</a:t>
            </a:r>
            <a:r>
              <a:rPr lang="ko-KR" altLang="en-US" sz="3200" dirty="0" smtClean="0">
                <a:solidFill>
                  <a:schemeClr val="bg1"/>
                </a:solidFill>
                <a:latin typeface="Shruti" panose="020B0502040204020203" pitchFamily="34" charset="0"/>
                <a:ea typeface="HY궁서" panose="02030600000101010101" pitchFamily="18" charset="-127"/>
                <a:cs typeface="Shruti" panose="020B0502040204020203" pitchFamily="34" charset="0"/>
              </a:rPr>
              <a:t>성</a:t>
            </a:r>
            <a:endParaRPr lang="ko-KR" altLang="en-US" sz="3200" dirty="0">
              <a:solidFill>
                <a:schemeClr val="bg1"/>
              </a:solidFill>
              <a:latin typeface="Shruti" panose="020B0502040204020203" pitchFamily="34" charset="0"/>
              <a:ea typeface="HY궁서" panose="02030600000101010101" pitchFamily="18" charset="-127"/>
              <a:cs typeface="Shruti" panose="020B0502040204020203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339752" y="5148481"/>
            <a:ext cx="3377848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vert="horz"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Shruti" panose="020B0502040204020203" pitchFamily="34" charset="0"/>
                <a:ea typeface="HY궁서" panose="02030600000101010101" pitchFamily="18" charset="-127"/>
                <a:cs typeface="Shruti" panose="020B0502040204020203" pitchFamily="34" charset="0"/>
              </a:rPr>
              <a:t>외형 제작 마무리</a:t>
            </a:r>
            <a:endParaRPr lang="ko-KR" altLang="en-US" sz="3200" dirty="0">
              <a:solidFill>
                <a:schemeClr val="bg1"/>
              </a:solidFill>
              <a:latin typeface="Shruti" panose="020B0502040204020203" pitchFamily="34" charset="0"/>
              <a:ea typeface="HY궁서" panose="02030600000101010101" pitchFamily="18" charset="-127"/>
              <a:cs typeface="Shruti" panose="020B0502040204020203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277159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201862" y="1484784"/>
            <a:ext cx="2327881" cy="388414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altLang="ko-KR" sz="8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hruti" panose="020B0502040204020203" pitchFamily="34" charset="0"/>
                <a:ea typeface="나눔스퀘어라운드 Regular" panose="020B0600000101010101" pitchFamily="50" charset="-127"/>
                <a:cs typeface="Shruti" panose="020B0502040204020203" pitchFamily="34" charset="0"/>
              </a:rPr>
              <a:t>TH</a:t>
            </a:r>
          </a:p>
          <a:p>
            <a:pPr>
              <a:lnSpc>
                <a:spcPct val="70000"/>
              </a:lnSpc>
            </a:pPr>
            <a:r>
              <a:rPr lang="en-US" altLang="ko-KR" sz="8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hruti" panose="020B0502040204020203" pitchFamily="34" charset="0"/>
                <a:ea typeface="나눔스퀘어라운드 Regular" panose="020B0600000101010101" pitchFamily="50" charset="-127"/>
                <a:cs typeface="Shruti" panose="020B0502040204020203" pitchFamily="34" charset="0"/>
              </a:rPr>
              <a:t>ANK</a:t>
            </a:r>
          </a:p>
          <a:p>
            <a:pPr>
              <a:lnSpc>
                <a:spcPct val="70000"/>
              </a:lnSpc>
            </a:pPr>
            <a:r>
              <a:rPr lang="en-US" altLang="ko-KR" sz="8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hruti" panose="020B0502040204020203" pitchFamily="34" charset="0"/>
                <a:ea typeface="나눔스퀘어라운드 Regular" panose="020B0600000101010101" pitchFamily="50" charset="-127"/>
                <a:cs typeface="Shruti" panose="020B0502040204020203" pitchFamily="34" charset="0"/>
              </a:rPr>
              <a:t>YO</a:t>
            </a:r>
          </a:p>
          <a:p>
            <a:pPr>
              <a:lnSpc>
                <a:spcPct val="70000"/>
              </a:lnSpc>
            </a:pPr>
            <a:r>
              <a:rPr lang="en-US" altLang="ko-KR" sz="8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hruti" panose="020B0502040204020203" pitchFamily="34" charset="0"/>
                <a:ea typeface="나눔스퀘어라운드 Regular" panose="020B0600000101010101" pitchFamily="50" charset="-127"/>
                <a:cs typeface="Shruti" panose="020B0502040204020203" pitchFamily="34" charset="0"/>
              </a:rPr>
              <a:t>U</a:t>
            </a:r>
            <a:endParaRPr lang="en-US" altLang="ko-KR" sz="8000" dirty="0" smtClean="0">
              <a:solidFill>
                <a:schemeClr val="tx1">
                  <a:lumMod val="85000"/>
                  <a:lumOff val="15000"/>
                </a:schemeClr>
              </a:solidFill>
              <a:latin typeface="Shruti" panose="020B0502040204020203" pitchFamily="34" charset="0"/>
              <a:ea typeface="나눔스퀘어라운드 Regular" panose="020B0600000101010101" pitchFamily="50" charset="-127"/>
              <a:cs typeface="Shruti" panose="020B05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91772" y="1268760"/>
            <a:ext cx="492443" cy="153824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vert="eaVert"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감사합니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다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*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156176" y="1268760"/>
            <a:ext cx="0" cy="558924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9700866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513286" y="0"/>
            <a:ext cx="8630714" cy="6858000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5496" y="1632334"/>
            <a:ext cx="487056" cy="240700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vert="wordArtVertRtl" wrap="none" rtlCol="0">
            <a:spAutoFit/>
          </a:bodyPr>
          <a:lstStyle/>
          <a:p>
            <a:r>
              <a:rPr lang="en-US" altLang="ko-KR" b="1" spc="-3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WiFi</a:t>
            </a:r>
            <a:r>
              <a:rPr lang="en-US" altLang="ko-KR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연결하기</a:t>
            </a:r>
            <a:endParaRPr lang="en-US" altLang="ko-KR" b="1" spc="-300" dirty="0" smtClean="0">
              <a:solidFill>
                <a:schemeClr val="tx1">
                  <a:lumMod val="85000"/>
                  <a:lumOff val="1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51520" y="1268760"/>
            <a:ext cx="91888" cy="918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/>
          <p:cNvCxnSpPr/>
          <p:nvPr/>
        </p:nvCxnSpPr>
        <p:spPr>
          <a:xfrm>
            <a:off x="2051720" y="1556792"/>
            <a:ext cx="6768752" cy="0"/>
          </a:xfrm>
          <a:prstGeom prst="line">
            <a:avLst/>
          </a:prstGeom>
          <a:ln w="19050">
            <a:solidFill>
              <a:schemeClr val="bg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자유형 35"/>
          <p:cNvSpPr/>
          <p:nvPr/>
        </p:nvSpPr>
        <p:spPr>
          <a:xfrm>
            <a:off x="3923928" y="332656"/>
            <a:ext cx="4896544" cy="1217290"/>
          </a:xfrm>
          <a:custGeom>
            <a:avLst/>
            <a:gdLst>
              <a:gd name="connsiteX0" fmla="*/ 0 w 3505200"/>
              <a:gd name="connsiteY0" fmla="*/ 857250 h 857250"/>
              <a:gd name="connsiteX1" fmla="*/ 1095375 w 3505200"/>
              <a:gd name="connsiteY1" fmla="*/ 447675 h 857250"/>
              <a:gd name="connsiteX2" fmla="*/ 1428750 w 3505200"/>
              <a:gd name="connsiteY2" fmla="*/ 647700 h 857250"/>
              <a:gd name="connsiteX3" fmla="*/ 2247900 w 3505200"/>
              <a:gd name="connsiteY3" fmla="*/ 276225 h 857250"/>
              <a:gd name="connsiteX4" fmla="*/ 2524125 w 3505200"/>
              <a:gd name="connsiteY4" fmla="*/ 504825 h 857250"/>
              <a:gd name="connsiteX5" fmla="*/ 3505200 w 3505200"/>
              <a:gd name="connsiteY5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200" h="857250">
                <a:moveTo>
                  <a:pt x="0" y="857250"/>
                </a:moveTo>
                <a:lnTo>
                  <a:pt x="1095375" y="447675"/>
                </a:lnTo>
                <a:lnTo>
                  <a:pt x="1428750" y="647700"/>
                </a:lnTo>
                <a:lnTo>
                  <a:pt x="2247900" y="276225"/>
                </a:lnTo>
                <a:lnTo>
                  <a:pt x="2524125" y="504825"/>
                </a:lnTo>
                <a:lnTo>
                  <a:pt x="3505200" y="0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691680" y="1580599"/>
            <a:ext cx="1800200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vert="horz" wrap="square" rtlCol="0">
            <a:spAutoFit/>
          </a:bodyPr>
          <a:lstStyle/>
          <a:p>
            <a:pPr algn="r"/>
            <a:r>
              <a:rPr lang="en-US" altLang="ko-KR" sz="3600" spc="300" dirty="0" smtClean="0">
                <a:solidFill>
                  <a:schemeClr val="bg1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* </a:t>
            </a:r>
            <a:r>
              <a:rPr lang="en-US" altLang="ko-KR" sz="3600" spc="300" dirty="0" err="1" smtClean="0">
                <a:solidFill>
                  <a:schemeClr val="bg1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WiFi</a:t>
            </a:r>
            <a:r>
              <a:rPr lang="en-US" altLang="ko-KR" sz="3600" spc="300" dirty="0" smtClean="0">
                <a:solidFill>
                  <a:schemeClr val="bg1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 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779912" y="155679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0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 cstate="print"/>
          <a:srcRect t="13034" r="73"/>
          <a:stretch>
            <a:fillRect/>
          </a:stretch>
        </p:blipFill>
        <p:spPr bwMode="auto">
          <a:xfrm>
            <a:off x="2051720" y="3648690"/>
            <a:ext cx="3084950" cy="2732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4" cstate="print"/>
          <a:srcRect r="66784" b="53238"/>
          <a:stretch>
            <a:fillRect/>
          </a:stretch>
        </p:blipFill>
        <p:spPr bwMode="auto">
          <a:xfrm>
            <a:off x="5580112" y="3645024"/>
            <a:ext cx="3024336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5" name="직선 연결선 44"/>
          <p:cNvCxnSpPr>
            <a:stCxn id="43" idx="0"/>
          </p:cNvCxnSpPr>
          <p:nvPr/>
        </p:nvCxnSpPr>
        <p:spPr>
          <a:xfrm flipV="1">
            <a:off x="3594195" y="1556792"/>
            <a:ext cx="1985917" cy="2091898"/>
          </a:xfrm>
          <a:prstGeom prst="line">
            <a:avLst/>
          </a:prstGeom>
          <a:ln w="19050">
            <a:solidFill>
              <a:schemeClr val="bg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>
            <a:stCxn id="44" idx="0"/>
          </p:cNvCxnSpPr>
          <p:nvPr/>
        </p:nvCxnSpPr>
        <p:spPr>
          <a:xfrm flipV="1">
            <a:off x="7092280" y="1556792"/>
            <a:ext cx="432048" cy="2088232"/>
          </a:xfrm>
          <a:prstGeom prst="line">
            <a:avLst/>
          </a:prstGeom>
          <a:ln w="19050">
            <a:solidFill>
              <a:schemeClr val="bg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395924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513286" y="0"/>
            <a:ext cx="8630714" cy="6858000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5496" y="1632334"/>
            <a:ext cx="487056" cy="240700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vert="wordArtVertRtl" wrap="none" rtlCol="0">
            <a:spAutoFit/>
          </a:bodyPr>
          <a:lstStyle/>
          <a:p>
            <a:r>
              <a:rPr lang="en-US" altLang="ko-KR" b="1" spc="-3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WiFi</a:t>
            </a:r>
            <a:r>
              <a:rPr lang="en-US" altLang="ko-KR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연결하기</a:t>
            </a:r>
            <a:endParaRPr lang="en-US" altLang="ko-KR" b="1" spc="-300" dirty="0" smtClean="0">
              <a:solidFill>
                <a:schemeClr val="tx1">
                  <a:lumMod val="85000"/>
                  <a:lumOff val="1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51520" y="1268760"/>
            <a:ext cx="91888" cy="918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919353" y="436602"/>
            <a:ext cx="5553123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vert="horz"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아두이노</a:t>
            </a:r>
            <a:r>
              <a:rPr lang="ko-KR" altLang="en-US" sz="2400" b="1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400" b="1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IDE </a:t>
            </a:r>
            <a:r>
              <a:rPr lang="ko-KR" altLang="en-US" sz="2400" b="1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에  </a:t>
            </a:r>
            <a:r>
              <a:rPr lang="en-US" altLang="ko-KR" sz="2400" b="1" dirty="0" err="1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NodeMCU</a:t>
            </a:r>
            <a:r>
              <a:rPr lang="en-US" altLang="ko-KR" sz="2400" b="1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보드 설정</a:t>
            </a:r>
            <a:endParaRPr lang="ko-KR" altLang="en-US" sz="24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3" cstate="print"/>
          <a:srcRect l="2487" t="11438" r="45491" b="38360"/>
          <a:stretch>
            <a:fillRect/>
          </a:stretch>
        </p:blipFill>
        <p:spPr bwMode="auto">
          <a:xfrm>
            <a:off x="1331640" y="1556792"/>
            <a:ext cx="6768752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7623" y="1412776"/>
            <a:ext cx="7484869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15616" y="1143000"/>
            <a:ext cx="7632848" cy="5287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8277159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513286" y="0"/>
            <a:ext cx="8630714" cy="6858000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5496" y="1632334"/>
            <a:ext cx="487056" cy="240700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vert="wordArtVertRtl" wrap="none" rtlCol="0">
            <a:spAutoFit/>
          </a:bodyPr>
          <a:lstStyle/>
          <a:p>
            <a:r>
              <a:rPr lang="en-US" altLang="ko-KR" b="1" spc="-3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WiFi</a:t>
            </a:r>
            <a:r>
              <a:rPr lang="en-US" altLang="ko-KR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연결하기</a:t>
            </a:r>
            <a:endParaRPr lang="en-US" altLang="ko-KR" b="1" spc="-300" dirty="0" smtClean="0">
              <a:solidFill>
                <a:schemeClr val="tx1">
                  <a:lumMod val="85000"/>
                  <a:lumOff val="1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51520" y="1268760"/>
            <a:ext cx="91888" cy="918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919353" y="436602"/>
            <a:ext cx="317426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vert="horz" wrap="non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NodeMCU</a:t>
            </a:r>
            <a:r>
              <a:rPr lang="en-US" altLang="ko-KR" sz="2400" b="1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보드 연결 </a:t>
            </a:r>
            <a:endParaRPr lang="ko-KR" altLang="en-US" sz="24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 b="93029"/>
          <a:stretch>
            <a:fillRect/>
          </a:stretch>
        </p:blipFill>
        <p:spPr bwMode="auto">
          <a:xfrm>
            <a:off x="971600" y="1124744"/>
            <a:ext cx="3744416" cy="548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1600" y="2348880"/>
            <a:ext cx="5496895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1600" y="1742331"/>
            <a:ext cx="3744416" cy="534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 cstate="print"/>
          <a:srcRect t="78246"/>
          <a:stretch>
            <a:fillRect/>
          </a:stretch>
        </p:blipFill>
        <p:spPr bwMode="auto">
          <a:xfrm>
            <a:off x="4895528" y="404664"/>
            <a:ext cx="4248472" cy="1396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8277159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513286" y="0"/>
            <a:ext cx="8630714" cy="6858000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1560" y="447055"/>
            <a:ext cx="8449749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vert="horz"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Esp8266 </a:t>
            </a:r>
            <a:r>
              <a:rPr lang="ko-KR" altLang="en-US" sz="2400" b="1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이용하여 </a:t>
            </a:r>
            <a:r>
              <a:rPr lang="en-US" altLang="ko-KR" sz="2400" b="1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API</a:t>
            </a:r>
            <a:r>
              <a:rPr lang="ko-KR" altLang="en-US" sz="2400" b="1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를 통해 인터넷에서 날씨정보 읽어오기  </a:t>
            </a:r>
            <a:endParaRPr lang="ko-KR" altLang="en-US" sz="24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06528" y="1196752"/>
            <a:ext cx="91888" cy="215033"/>
            <a:chOff x="2339753" y="1313660"/>
            <a:chExt cx="91888" cy="215033"/>
          </a:xfrm>
        </p:grpSpPr>
        <p:sp>
          <p:nvSpPr>
            <p:cNvPr id="11" name="직사각형 10"/>
            <p:cNvSpPr/>
            <p:nvPr/>
          </p:nvSpPr>
          <p:spPr>
            <a:xfrm>
              <a:off x="2339753" y="1436805"/>
              <a:ext cx="91888" cy="9188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339753" y="1313660"/>
              <a:ext cx="91888" cy="9188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07504" y="1683471"/>
            <a:ext cx="487056" cy="265072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vert="wordArtVertRtl" wrap="none" rtlCol="0">
            <a:spAutoFit/>
          </a:bodyPr>
          <a:lstStyle/>
          <a:p>
            <a:r>
              <a:rPr lang="en-US" altLang="ko-KR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API </a:t>
            </a:r>
            <a:r>
              <a:rPr lang="ko-KR" altLang="en-US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값 가져오기</a:t>
            </a:r>
            <a:endParaRPr lang="en-US" altLang="ko-KR" b="1" spc="-300" dirty="0" smtClean="0">
              <a:solidFill>
                <a:schemeClr val="tx1">
                  <a:lumMod val="85000"/>
                  <a:lumOff val="1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1484784"/>
            <a:ext cx="5057775" cy="385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19872" y="4797152"/>
            <a:ext cx="5247270" cy="1499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8277159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513286" y="0"/>
            <a:ext cx="8630714" cy="6858000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1560" y="447055"/>
            <a:ext cx="8449749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vert="horz"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Esp8266 </a:t>
            </a:r>
            <a:r>
              <a:rPr lang="ko-KR" altLang="en-US" sz="2400" b="1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이용하여 </a:t>
            </a:r>
            <a:r>
              <a:rPr lang="en-US" altLang="ko-KR" sz="2400" b="1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API</a:t>
            </a:r>
            <a:r>
              <a:rPr lang="ko-KR" altLang="en-US" sz="2400" b="1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를 통해 인터넷에서 날씨정보 읽어오기  </a:t>
            </a:r>
            <a:endParaRPr lang="ko-KR" altLang="en-US" sz="24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2" name="그룹 9"/>
          <p:cNvGrpSpPr/>
          <p:nvPr/>
        </p:nvGrpSpPr>
        <p:grpSpPr>
          <a:xfrm>
            <a:off x="306528" y="1196752"/>
            <a:ext cx="91888" cy="215033"/>
            <a:chOff x="2339753" y="1313660"/>
            <a:chExt cx="91888" cy="215033"/>
          </a:xfrm>
        </p:grpSpPr>
        <p:sp>
          <p:nvSpPr>
            <p:cNvPr id="11" name="직사각형 10"/>
            <p:cNvSpPr/>
            <p:nvPr/>
          </p:nvSpPr>
          <p:spPr>
            <a:xfrm>
              <a:off x="2339753" y="1436805"/>
              <a:ext cx="91888" cy="9188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339753" y="1313660"/>
              <a:ext cx="91888" cy="9188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07504" y="1683471"/>
            <a:ext cx="487056" cy="265072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vert="wordArtVertRtl" wrap="none" rtlCol="0">
            <a:spAutoFit/>
          </a:bodyPr>
          <a:lstStyle/>
          <a:p>
            <a:r>
              <a:rPr lang="en-US" altLang="ko-KR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API </a:t>
            </a:r>
            <a:r>
              <a:rPr lang="ko-KR" altLang="en-US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값 가져오기</a:t>
            </a:r>
            <a:endParaRPr lang="en-US" altLang="ko-KR" b="1" spc="-300" dirty="0" smtClean="0">
              <a:solidFill>
                <a:schemeClr val="tx1">
                  <a:lumMod val="85000"/>
                  <a:lumOff val="1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6775" y="1190625"/>
            <a:ext cx="7410450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8277159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513286" y="0"/>
            <a:ext cx="8630714" cy="6858000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1560" y="447055"/>
            <a:ext cx="8449749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vert="horz"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Esp8266 </a:t>
            </a:r>
            <a:r>
              <a:rPr lang="ko-KR" altLang="en-US" sz="2400" b="1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이용하여 </a:t>
            </a:r>
            <a:r>
              <a:rPr lang="en-US" altLang="ko-KR" sz="2400" b="1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API</a:t>
            </a:r>
            <a:r>
              <a:rPr lang="ko-KR" altLang="en-US" sz="2400" b="1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를 통해 인터넷에서 날씨정보 읽어오기  </a:t>
            </a:r>
            <a:endParaRPr lang="ko-KR" altLang="en-US" sz="24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2" name="그룹 9"/>
          <p:cNvGrpSpPr/>
          <p:nvPr/>
        </p:nvGrpSpPr>
        <p:grpSpPr>
          <a:xfrm>
            <a:off x="306528" y="1196752"/>
            <a:ext cx="91888" cy="215033"/>
            <a:chOff x="2339753" y="1313660"/>
            <a:chExt cx="91888" cy="215033"/>
          </a:xfrm>
        </p:grpSpPr>
        <p:sp>
          <p:nvSpPr>
            <p:cNvPr id="11" name="직사각형 10"/>
            <p:cNvSpPr/>
            <p:nvPr/>
          </p:nvSpPr>
          <p:spPr>
            <a:xfrm>
              <a:off x="2339753" y="1436805"/>
              <a:ext cx="91888" cy="9188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339753" y="1313660"/>
              <a:ext cx="91888" cy="9188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07504" y="1683471"/>
            <a:ext cx="487056" cy="265072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vert="wordArtVertRtl" wrap="none" rtlCol="0">
            <a:spAutoFit/>
          </a:bodyPr>
          <a:lstStyle/>
          <a:p>
            <a:r>
              <a:rPr lang="en-US" altLang="ko-KR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API </a:t>
            </a:r>
            <a:r>
              <a:rPr lang="ko-KR" altLang="en-US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값 가져오기</a:t>
            </a:r>
            <a:endParaRPr lang="en-US" altLang="ko-KR" b="1" spc="-300" dirty="0" smtClean="0">
              <a:solidFill>
                <a:schemeClr val="tx1">
                  <a:lumMod val="85000"/>
                  <a:lumOff val="1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 r="4534" b="20422"/>
          <a:stretch>
            <a:fillRect/>
          </a:stretch>
        </p:blipFill>
        <p:spPr bwMode="auto">
          <a:xfrm>
            <a:off x="1835696" y="5517232"/>
            <a:ext cx="5472608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5696" y="1412776"/>
            <a:ext cx="5496895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직사각형 13"/>
          <p:cNvSpPr/>
          <p:nvPr/>
        </p:nvSpPr>
        <p:spPr>
          <a:xfrm>
            <a:off x="1979712" y="5517232"/>
            <a:ext cx="2736304" cy="360040"/>
          </a:xfrm>
          <a:prstGeom prst="rect">
            <a:avLst/>
          </a:prstGeom>
          <a:solidFill>
            <a:srgbClr val="FFFF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277159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513286" y="0"/>
            <a:ext cx="8630714" cy="6858000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1560" y="447055"/>
            <a:ext cx="8449749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vert="horz"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Esp8266 </a:t>
            </a:r>
            <a:r>
              <a:rPr lang="ko-KR" altLang="en-US" sz="2400" b="1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이용하여 </a:t>
            </a:r>
            <a:r>
              <a:rPr lang="en-US" altLang="ko-KR" sz="2400" b="1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API</a:t>
            </a:r>
            <a:r>
              <a:rPr lang="ko-KR" altLang="en-US" sz="2400" b="1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를 통해 인터넷에서 날씨정보 읽어오기  </a:t>
            </a:r>
            <a:endParaRPr lang="ko-KR" altLang="en-US" sz="24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2" name="그룹 9"/>
          <p:cNvGrpSpPr/>
          <p:nvPr/>
        </p:nvGrpSpPr>
        <p:grpSpPr>
          <a:xfrm>
            <a:off x="306528" y="1196752"/>
            <a:ext cx="91888" cy="215033"/>
            <a:chOff x="2339753" y="1313660"/>
            <a:chExt cx="91888" cy="215033"/>
          </a:xfrm>
        </p:grpSpPr>
        <p:sp>
          <p:nvSpPr>
            <p:cNvPr id="11" name="직사각형 10"/>
            <p:cNvSpPr/>
            <p:nvPr/>
          </p:nvSpPr>
          <p:spPr>
            <a:xfrm>
              <a:off x="2339753" y="1436805"/>
              <a:ext cx="91888" cy="9188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339753" y="1313660"/>
              <a:ext cx="91888" cy="9188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07504" y="1683471"/>
            <a:ext cx="487056" cy="265072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vert="wordArtVertRtl" wrap="none" rtlCol="0">
            <a:spAutoFit/>
          </a:bodyPr>
          <a:lstStyle/>
          <a:p>
            <a:r>
              <a:rPr lang="en-US" altLang="ko-KR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API </a:t>
            </a:r>
            <a:r>
              <a:rPr lang="ko-KR" altLang="en-US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값 가져오기</a:t>
            </a:r>
            <a:endParaRPr lang="en-US" altLang="ko-KR" b="1" spc="-300" dirty="0" smtClean="0">
              <a:solidFill>
                <a:schemeClr val="tx1">
                  <a:lumMod val="85000"/>
                  <a:lumOff val="1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1145014"/>
            <a:ext cx="5942979" cy="538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8277159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1644</TotalTime>
  <Words>645</Words>
  <Application>Microsoft Office PowerPoint</Application>
  <PresentationFormat>화면 슬라이드 쇼(4:3)</PresentationFormat>
  <Paragraphs>164</Paragraphs>
  <Slides>25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굴림</vt:lpstr>
      <vt:lpstr>Arial</vt:lpstr>
      <vt:lpstr>Shruti</vt:lpstr>
      <vt:lpstr>나눔스퀘어라운드 Regular</vt:lpstr>
      <vt:lpstr>나눔명조</vt:lpstr>
      <vt:lpstr>맑은 고딕</vt:lpstr>
      <vt:lpstr>HY궁서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HANS</dc:creator>
  <cp:lastModifiedBy>Owner</cp:lastModifiedBy>
  <cp:revision>51</cp:revision>
  <dcterms:created xsi:type="dcterms:W3CDTF">2017-10-17T03:17:35Z</dcterms:created>
  <dcterms:modified xsi:type="dcterms:W3CDTF">2018-06-04T03:55:38Z</dcterms:modified>
</cp:coreProperties>
</file>